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1"/>
  </p:notesMasterIdLst>
  <p:sldIdLst>
    <p:sldId id="256" r:id="rId2"/>
    <p:sldId id="260" r:id="rId3"/>
    <p:sldId id="261" r:id="rId4"/>
    <p:sldId id="276" r:id="rId5"/>
    <p:sldId id="286" r:id="rId6"/>
    <p:sldId id="288" r:id="rId7"/>
    <p:sldId id="290" r:id="rId8"/>
    <p:sldId id="291" r:id="rId9"/>
    <p:sldId id="298" r:id="rId10"/>
    <p:sldId id="292" r:id="rId11"/>
    <p:sldId id="289" r:id="rId12"/>
    <p:sldId id="295" r:id="rId13"/>
    <p:sldId id="296" r:id="rId14"/>
    <p:sldId id="269" r:id="rId15"/>
    <p:sldId id="284" r:id="rId16"/>
    <p:sldId id="285" r:id="rId17"/>
    <p:sldId id="300" r:id="rId18"/>
    <p:sldId id="299" r:id="rId19"/>
    <p:sldId id="277" r:id="rId20"/>
  </p:sldIdLst>
  <p:sldSz cx="9144000" cy="5143500" type="screen16x9"/>
  <p:notesSz cx="6858000" cy="9144000"/>
  <p:embeddedFontLst>
    <p:embeddedFont>
      <p:font typeface="Bebas Neue" panose="020B0606020202050201" pitchFamily="34" charset="77"/>
      <p:regular r:id="rId22"/>
    </p:embeddedFont>
    <p:embeddedFont>
      <p:font typeface="Helvetica" pitchFamily="2" charset="0"/>
      <p:regular r:id="rId23"/>
      <p:bold r:id="rId24"/>
      <p:italic r:id="rId25"/>
      <p:boldItalic r:id="rId26"/>
    </p:embeddedFont>
    <p:embeddedFont>
      <p:font typeface="Montserrat" pitchFamily="2" charset="77"/>
      <p:regular r:id="rId27"/>
      <p:bold r:id="rId28"/>
      <p:italic r:id="rId29"/>
      <p:boldItalic r:id="rId30"/>
    </p:embeddedFont>
    <p:embeddedFont>
      <p:font typeface="Rubik" pitchFamily="2" charset="-79"/>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E8A79C-7FEC-4FAD-9D02-6E44C53A01EE}">
  <a:tblStyle styleId="{6BE8A79C-7FEC-4FAD-9D02-6E44C53A01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7172D5-7E4D-41FD-9A58-A27DA5796A9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733"/>
  </p:normalViewPr>
  <p:slideViewPr>
    <p:cSldViewPr snapToGrid="0">
      <p:cViewPr varScale="1">
        <p:scale>
          <a:sx n="143" d="100"/>
          <a:sy n="143" d="100"/>
        </p:scale>
        <p:origin x="400" y="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DAB71985-6C76-620C-8B3A-756CACA00B0A}"/>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B2CE71E2-3A2E-1EDA-F846-DB5905FA86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CC9EC641-8019-8E34-AF9D-F920094AD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One of the most important results of a logistic regression model is the </a:t>
            </a:r>
            <a:r>
              <a:rPr lang="en-US" b="1" dirty="0">
                <a:effectLst/>
                <a:latin typeface="Helvetica" pitchFamily="2" charset="0"/>
              </a:rPr>
              <a:t>odds ratio</a:t>
            </a:r>
            <a:r>
              <a:rPr lang="en-US" dirty="0">
                <a:effectLst/>
                <a:latin typeface="Helvetica" pitchFamily="2" charset="0"/>
              </a:rPr>
              <a:t> (OR), which helps interpret the effect of each predictor on the likelihood of depression. The odds ratio tells us how the odds of depression change for each unit increase in the predictor.</a:t>
            </a:r>
          </a:p>
          <a:p>
            <a:pPr>
              <a:spcAft>
                <a:spcPts val="600"/>
              </a:spcAft>
              <a:buNone/>
            </a:pPr>
            <a:r>
              <a:rPr lang="en-US" dirty="0">
                <a:effectLst/>
                <a:latin typeface="Helvetica" pitchFamily="2" charset="0"/>
              </a:rPr>
              <a:t>For example:</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Age</a:t>
            </a:r>
            <a:r>
              <a:rPr lang="en-US" dirty="0">
                <a:effectLst/>
                <a:latin typeface="Helvetica" pitchFamily="2" charset="0"/>
              </a:rPr>
              <a:t> (per additional year) has an odds ratio of 0.8958, meaning older students are less likely to be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Academic Pressure</a:t>
            </a:r>
            <a:r>
              <a:rPr lang="en-US" dirty="0">
                <a:effectLst/>
                <a:latin typeface="Helvetica" pitchFamily="2" charset="0"/>
              </a:rPr>
              <a:t> has an odds ratio of 2.3090, indicating that higher academic pressure significantly increases the odds of depression.</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Suicidal Thoughts</a:t>
            </a:r>
            <a:r>
              <a:rPr lang="en-US" dirty="0">
                <a:effectLst/>
                <a:latin typeface="Helvetica" pitchFamily="2" charset="0"/>
              </a:rPr>
              <a:t> is the most significant predictor with an odds ratio of 12.3005, showing that students who have suicidal thoughts are more than 12 times more likely to suffer from depression.</a:t>
            </a:r>
          </a:p>
          <a:p>
            <a:pPr>
              <a:spcAft>
                <a:spcPts val="600"/>
              </a:spcAft>
            </a:pPr>
            <a:r>
              <a:rPr lang="en-US" dirty="0">
                <a:effectLst/>
                <a:latin typeface="Helvetica" pitchFamily="2" charset="0"/>
              </a:rPr>
              <a:t>These results provide actionable insights into which factors most strongly influence student depression.</a:t>
            </a:r>
          </a:p>
          <a:p>
            <a:pPr marL="0" lvl="0" indent="0" algn="l" rtl="0">
              <a:spcBef>
                <a:spcPts val="0"/>
              </a:spcBef>
              <a:spcAft>
                <a:spcPts val="0"/>
              </a:spcAft>
              <a:buNone/>
            </a:pPr>
            <a:r>
              <a:rPr lang="en-US" dirty="0"/>
              <a:t>### Interpretations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**Odds Ratio (OR):**    </a:t>
            </a:r>
          </a:p>
          <a:p>
            <a:pPr marL="0" lvl="0" indent="0" algn="l" rtl="0">
              <a:spcBef>
                <a:spcPts val="0"/>
              </a:spcBef>
              <a:spcAft>
                <a:spcPts val="0"/>
              </a:spcAft>
              <a:buNone/>
            </a:pPr>
            <a:r>
              <a:rPr lang="en-US" dirty="0"/>
              <a:t>  - Values greater than 1 indicate increased odds of the outcome for that predictor.  </a:t>
            </a:r>
          </a:p>
          <a:p>
            <a:pPr marL="0" lvl="0" indent="0" algn="l" rtl="0">
              <a:spcBef>
                <a:spcPts val="0"/>
              </a:spcBef>
              <a:spcAft>
                <a:spcPts val="0"/>
              </a:spcAft>
              <a:buNone/>
            </a:pPr>
            <a:r>
              <a:rPr lang="en-US" dirty="0"/>
              <a:t>  - Values less than 1 indicate decreased odds (protective effect).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**Significant Predictors:**  </a:t>
            </a:r>
          </a:p>
          <a:p>
            <a:pPr marL="0" lvl="0" indent="0" algn="l" rtl="0">
              <a:spcBef>
                <a:spcPts val="0"/>
              </a:spcBef>
              <a:spcAft>
                <a:spcPts val="0"/>
              </a:spcAft>
              <a:buNone/>
            </a:pPr>
            <a:r>
              <a:rPr lang="en-US" dirty="0"/>
              <a:t>  - **Risk Factors (OR &gt; 1 and statistically significant):**  </a:t>
            </a:r>
          </a:p>
          <a:p>
            <a:pPr marL="0" lvl="0" indent="0" algn="l" rtl="0">
              <a:spcBef>
                <a:spcPts val="0"/>
              </a:spcBef>
              <a:spcAft>
                <a:spcPts val="0"/>
              </a:spcAft>
              <a:buNone/>
            </a:pPr>
            <a:r>
              <a:rPr lang="en-US" dirty="0"/>
              <a:t>    - **Academic Pressure (OR = 2.31):** Higher academic pressure increases the odds of the outcome.  </a:t>
            </a:r>
          </a:p>
          <a:p>
            <a:pPr marL="0" lvl="0" indent="0" algn="l" rtl="0">
              <a:spcBef>
                <a:spcPts val="0"/>
              </a:spcBef>
              <a:spcAft>
                <a:spcPts val="0"/>
              </a:spcAft>
              <a:buNone/>
            </a:pPr>
            <a:r>
              <a:rPr lang="en-US" dirty="0"/>
              <a:t>    - **CGPA (OR = 1.06):** Increases in CGPA are associated with slightly higher odds of the outcome.  </a:t>
            </a:r>
          </a:p>
          <a:p>
            <a:pPr marL="0" lvl="0" indent="0" algn="l" rtl="0">
              <a:spcBef>
                <a:spcPts val="0"/>
              </a:spcBef>
              <a:spcAft>
                <a:spcPts val="0"/>
              </a:spcAft>
              <a:buNone/>
            </a:pPr>
            <a:r>
              <a:rPr lang="en-US" dirty="0"/>
              <a:t>    - **Work‐Study Hours (OR = 1.12):** More work-study hours increase the odds.  </a:t>
            </a:r>
          </a:p>
          <a:p>
            <a:pPr marL="0" lvl="0" indent="0" algn="l" rtl="0">
              <a:spcBef>
                <a:spcPts val="0"/>
              </a:spcBef>
              <a:spcAft>
                <a:spcPts val="0"/>
              </a:spcAft>
              <a:buNone/>
            </a:pPr>
            <a:r>
              <a:rPr lang="en-US" dirty="0"/>
              <a:t>    - **Ever had suicidal thoughts (OR = 12.30):** Strongly increases the odds.  </a:t>
            </a:r>
          </a:p>
          <a:p>
            <a:pPr marL="0" lvl="0" indent="0" algn="l" rtl="0">
              <a:spcBef>
                <a:spcPts val="0"/>
              </a:spcBef>
              <a:spcAft>
                <a:spcPts val="0"/>
              </a:spcAft>
              <a:buNone/>
            </a:pPr>
            <a:r>
              <a:rPr lang="en-US" dirty="0"/>
              <a:t>    - **Family History of Mental Illness (OR = 1.27):** Increases the odds.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 **Protective Factors (OR &lt; 1 and statistically significant):**  </a:t>
            </a:r>
          </a:p>
          <a:p>
            <a:pPr marL="0" lvl="0" indent="0" algn="l" rtl="0">
              <a:spcBef>
                <a:spcPts val="0"/>
              </a:spcBef>
              <a:spcAft>
                <a:spcPts val="0"/>
              </a:spcAft>
              <a:buNone/>
            </a:pPr>
            <a:r>
              <a:rPr lang="en-US" dirty="0"/>
              <a:t>    - **Age (OR = 0.90):** Older age decreases the odds.  </a:t>
            </a:r>
          </a:p>
          <a:p>
            <a:pPr marL="0" lvl="0" indent="0" algn="l" rtl="0">
              <a:spcBef>
                <a:spcPts val="0"/>
              </a:spcBef>
              <a:spcAft>
                <a:spcPts val="0"/>
              </a:spcAft>
              <a:buNone/>
            </a:pPr>
            <a:r>
              <a:rPr lang="en-US" dirty="0"/>
              <a:t>    - **Study Satisfaction (OR = 0.79):** Higher satisfaction is associated with lower odds.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**Non-significant Predictors:**  </a:t>
            </a:r>
          </a:p>
          <a:p>
            <a:pPr marL="0" lvl="0" indent="0" algn="l" rtl="0">
              <a:spcBef>
                <a:spcPts val="0"/>
              </a:spcBef>
              <a:spcAft>
                <a:spcPts val="0"/>
              </a:spcAft>
              <a:buNone/>
            </a:pPr>
            <a:r>
              <a:rPr lang="en-US" dirty="0"/>
              <a:t>  - **Gender (Male vs. Female) and Financial Stress levels (1 to 5):** Their 95% confidence intervals include 1, implying no statistically significant effect. </a:t>
            </a:r>
            <a:endParaRPr lang="en-US" dirty="0">
              <a:effectLst/>
              <a:latin typeface="Helvetica" pitchFamily="2" charset="0"/>
            </a:endParaRPr>
          </a:p>
        </p:txBody>
      </p:sp>
    </p:spTree>
    <p:extLst>
      <p:ext uri="{BB962C8B-B14F-4D97-AF65-F5344CB8AC3E}">
        <p14:creationId xmlns:p14="http://schemas.microsoft.com/office/powerpoint/2010/main" val="349948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49687EAE-EF06-5E87-6B1B-0616247EE386}"/>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0C467326-4235-BCCD-772E-B38DBC503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429EBDF2-C8BB-3395-70A1-0AAAE819C0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Logistic regression is a statistical method used when the dependent variable is binary—such as the presence or absence of depression. Unlike linear regression, which predicts continuous outcomes, logistic regression predicts the probability of an event occurring (e.g., being depressed). The logistic regression model calculates the log-odds of the dependent variable (depression) as a linear function of the independent variables (predictors). The formula for the model looks like this:</a:t>
            </a:r>
          </a:p>
          <a:p>
            <a:pPr>
              <a:spcAft>
                <a:spcPts val="600"/>
              </a:spcAft>
              <a:buNone/>
            </a:pPr>
            <a:r>
              <a:rPr lang="en-US" dirty="0">
                <a:effectLst/>
                <a:latin typeface="Helvetica" pitchFamily="2" charset="0"/>
              </a:rPr>
              <a:t>logit(P)=</a:t>
            </a:r>
            <a:r>
              <a:rPr lang="el-GR" dirty="0">
                <a:effectLst/>
                <a:latin typeface="Helvetica" pitchFamily="2" charset="0"/>
              </a:rPr>
              <a:t>β0+β1×</a:t>
            </a:r>
            <a:r>
              <a:rPr lang="en-US" dirty="0">
                <a:effectLst/>
                <a:latin typeface="Helvetica" pitchFamily="2" charset="0"/>
              </a:rPr>
              <a:t>Gender+</a:t>
            </a:r>
            <a:r>
              <a:rPr lang="el-GR" dirty="0">
                <a:effectLst/>
                <a:latin typeface="Helvetica" pitchFamily="2" charset="0"/>
              </a:rPr>
              <a:t>β2×</a:t>
            </a:r>
            <a:r>
              <a:rPr lang="en-US" dirty="0">
                <a:effectLst/>
                <a:latin typeface="Helvetica" pitchFamily="2" charset="0"/>
              </a:rPr>
              <a:t>Age+…\text{logit}(P) = \beta_0 + \beta_1 \times \text{Gender} + \beta_2 \times \text{Age} + \</a:t>
            </a:r>
            <a:r>
              <a:rPr lang="en-US" dirty="0" err="1">
                <a:effectLst/>
                <a:latin typeface="Helvetica" pitchFamily="2" charset="0"/>
              </a:rPr>
              <a:t>dotslogit</a:t>
            </a:r>
            <a:r>
              <a:rPr lang="en-US" dirty="0">
                <a:effectLst/>
                <a:latin typeface="Helvetica" pitchFamily="2" charset="0"/>
              </a:rPr>
              <a:t>(P)=</a:t>
            </a:r>
            <a:r>
              <a:rPr lang="el-GR" dirty="0">
                <a:effectLst/>
                <a:latin typeface="Helvetica" pitchFamily="2" charset="0"/>
              </a:rPr>
              <a:t>β0</a:t>
            </a:r>
            <a:r>
              <a:rPr lang="el-GR" dirty="0">
                <a:effectLst/>
                <a:latin typeface="Arial" panose="020B0604020202020204" pitchFamily="34" charset="0"/>
              </a:rPr>
              <a:t>​</a:t>
            </a:r>
            <a:r>
              <a:rPr lang="el-GR" dirty="0">
                <a:effectLst/>
                <a:latin typeface="Helvetica" pitchFamily="2" charset="0"/>
              </a:rPr>
              <a:t>+β1</a:t>
            </a:r>
            <a:r>
              <a:rPr lang="el-GR" dirty="0">
                <a:effectLst/>
                <a:latin typeface="Arial" panose="020B0604020202020204" pitchFamily="34" charset="0"/>
              </a:rPr>
              <a:t>​</a:t>
            </a:r>
            <a:r>
              <a:rPr lang="el-GR" dirty="0">
                <a:effectLst/>
                <a:latin typeface="Helvetica" pitchFamily="2" charset="0"/>
              </a:rPr>
              <a:t>×</a:t>
            </a:r>
            <a:r>
              <a:rPr lang="en-US" dirty="0">
                <a:effectLst/>
                <a:latin typeface="Helvetica" pitchFamily="2" charset="0"/>
              </a:rPr>
              <a:t>Gender+</a:t>
            </a:r>
            <a:r>
              <a:rPr lang="el-GR" dirty="0">
                <a:effectLst/>
                <a:latin typeface="Helvetica" pitchFamily="2" charset="0"/>
              </a:rPr>
              <a:t>β2</a:t>
            </a:r>
            <a:r>
              <a:rPr lang="el-GR" dirty="0">
                <a:effectLst/>
                <a:latin typeface="Arial" panose="020B0604020202020204" pitchFamily="34" charset="0"/>
              </a:rPr>
              <a:t>​</a:t>
            </a:r>
            <a:r>
              <a:rPr lang="el-GR" dirty="0">
                <a:effectLst/>
                <a:latin typeface="Helvetica" pitchFamily="2" charset="0"/>
              </a:rPr>
              <a:t>×</a:t>
            </a:r>
            <a:r>
              <a:rPr lang="en-US" dirty="0">
                <a:effectLst/>
                <a:latin typeface="Helvetica" pitchFamily="2" charset="0"/>
              </a:rPr>
              <a:t>Age+… </a:t>
            </a:r>
          </a:p>
          <a:p>
            <a:pPr>
              <a:spcAft>
                <a:spcPts val="600"/>
              </a:spcAft>
            </a:pPr>
            <a:r>
              <a:rPr lang="en-US" dirty="0">
                <a:effectLst/>
                <a:latin typeface="Helvetica" pitchFamily="2" charset="0"/>
              </a:rPr>
              <a:t>Where logit(P)\text{logit}(P)logit(P) is the log-odds of depression, and the </a:t>
            </a:r>
            <a:r>
              <a:rPr lang="el-GR" dirty="0">
                <a:effectLst/>
                <a:latin typeface="Helvetica" pitchFamily="2" charset="0"/>
              </a:rPr>
              <a:t>β\</a:t>
            </a:r>
            <a:r>
              <a:rPr lang="en-US" dirty="0">
                <a:effectLst/>
                <a:latin typeface="Helvetica" pitchFamily="2" charset="0"/>
              </a:rPr>
              <a:t>beta</a:t>
            </a:r>
            <a:r>
              <a:rPr lang="el-GR" dirty="0">
                <a:effectLst/>
                <a:latin typeface="Helvetica" pitchFamily="2" charset="0"/>
              </a:rPr>
              <a:t>β </a:t>
            </a:r>
            <a:r>
              <a:rPr lang="en-US" dirty="0">
                <a:effectLst/>
                <a:latin typeface="Helvetica" pitchFamily="2" charset="0"/>
              </a:rPr>
              <a:t>coefficients represent the influence of each predictor.</a:t>
            </a:r>
          </a:p>
          <a:p>
            <a:pPr>
              <a:spcAft>
                <a:spcPts val="600"/>
              </a:spcAft>
              <a:buNone/>
            </a:pPr>
            <a:br>
              <a:rPr lang="en-US" dirty="0"/>
            </a:br>
            <a:r>
              <a:rPr lang="en-US" b="1" dirty="0">
                <a:effectLst/>
                <a:latin typeface="Helvetica" pitchFamily="2" charset="0"/>
              </a:rPr>
              <a:t>Model Evaluation:</a:t>
            </a:r>
            <a:endParaRPr lang="en-US" dirty="0">
              <a:effectLst/>
              <a:latin typeface="Helvetica" pitchFamily="2" charset="0"/>
            </a:endParaRPr>
          </a:p>
          <a:p>
            <a:pPr>
              <a:spcAft>
                <a:spcPts val="600"/>
              </a:spcAft>
              <a:buNone/>
            </a:pPr>
            <a:r>
              <a:rPr lang="en-US" dirty="0">
                <a:effectLst/>
                <a:latin typeface="Helvetica" pitchFamily="2" charset="0"/>
              </a:rPr>
              <a:t>After fitting the model, we evaluate its performance using metrics such as accuracy, sensitivity, specificity, and AUC (Area Under the Curve). These metrics tell us how well the model can predict depression:</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Accuracy</a:t>
            </a:r>
            <a:r>
              <a:rPr lang="en-US" dirty="0">
                <a:effectLst/>
                <a:latin typeface="Helvetica" pitchFamily="2" charset="0"/>
              </a:rPr>
              <a:t> tells us the proportion of correct predictions.</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Sensitivity</a:t>
            </a:r>
            <a:r>
              <a:rPr lang="en-US" dirty="0">
                <a:effectLst/>
                <a:latin typeface="Helvetica" pitchFamily="2" charset="0"/>
              </a:rPr>
              <a:t> (also called recall) measures the model's ability to correctly identify students who are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Specificity</a:t>
            </a:r>
            <a:r>
              <a:rPr lang="en-US" dirty="0">
                <a:effectLst/>
                <a:latin typeface="Helvetica" pitchFamily="2" charset="0"/>
              </a:rPr>
              <a:t> measures the model’s ability to identify students who are not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AUC</a:t>
            </a:r>
            <a:r>
              <a:rPr lang="en-US" dirty="0">
                <a:effectLst/>
                <a:latin typeface="Helvetica" pitchFamily="2" charset="0"/>
              </a:rPr>
              <a:t> provides an overall measure of model performance, where a value of 1 indicates perfect prediction and a value of 0.5 indicates no better than random guessing.</a:t>
            </a:r>
          </a:p>
          <a:p>
            <a:pPr>
              <a:spcAft>
                <a:spcPts val="600"/>
              </a:spcAft>
            </a:pPr>
            <a:r>
              <a:rPr lang="en-US" dirty="0">
                <a:effectLst/>
                <a:latin typeface="Helvetica" pitchFamily="2" charset="0"/>
              </a:rPr>
              <a:t>In our model, the </a:t>
            </a:r>
            <a:r>
              <a:rPr lang="en-US" b="1" dirty="0">
                <a:effectLst/>
                <a:latin typeface="Helvetica" pitchFamily="2" charset="0"/>
              </a:rPr>
              <a:t>AUC</a:t>
            </a:r>
            <a:r>
              <a:rPr lang="en-US" dirty="0">
                <a:effectLst/>
                <a:latin typeface="Helvetica" pitchFamily="2" charset="0"/>
              </a:rPr>
              <a:t> was 0.915, indicating excellent model discrimination, meaning the model performs well at distinguishing between students who are depressed and those who are not.</a:t>
            </a:r>
          </a:p>
        </p:txBody>
      </p:sp>
    </p:spTree>
    <p:extLst>
      <p:ext uri="{BB962C8B-B14F-4D97-AF65-F5344CB8AC3E}">
        <p14:creationId xmlns:p14="http://schemas.microsoft.com/office/powerpoint/2010/main" val="151834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7AEB24AC-5105-CA1F-2137-D52BE00C9DA4}"/>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A2D91D24-8FA4-BE27-0837-29879612D4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0AC7583B-59A7-C6D8-3B2E-EBC7A09493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t>## Diagnostic Plot Analysis  </a:t>
            </a:r>
          </a:p>
          <a:p>
            <a:pPr>
              <a:spcAft>
                <a:spcPts val="600"/>
              </a:spcAft>
              <a:buNone/>
            </a:pPr>
            <a:r>
              <a:rPr lang="en-US" dirty="0"/>
              <a:t>  </a:t>
            </a:r>
          </a:p>
          <a:p>
            <a:pPr>
              <a:spcAft>
                <a:spcPts val="600"/>
              </a:spcAft>
              <a:buNone/>
            </a:pPr>
            <a:r>
              <a:rPr lang="en-US" dirty="0"/>
              <a:t>### Visual Diagnostics  </a:t>
            </a:r>
          </a:p>
          <a:p>
            <a:pPr>
              <a:spcAft>
                <a:spcPts val="600"/>
              </a:spcAft>
              <a:buNone/>
            </a:pPr>
            <a:r>
              <a:rPr lang="en-US" dirty="0"/>
              <a:t>The diagnostic plots reveal:  </a:t>
            </a:r>
          </a:p>
          <a:p>
            <a:pPr>
              <a:spcAft>
                <a:spcPts val="600"/>
              </a:spcAft>
              <a:buNone/>
            </a:pPr>
            <a:r>
              <a:rPr lang="en-US" dirty="0"/>
              <a:t>  </a:t>
            </a:r>
          </a:p>
          <a:p>
            <a:pPr>
              <a:spcAft>
                <a:spcPts val="600"/>
              </a:spcAft>
              <a:buNone/>
            </a:pPr>
            <a:r>
              <a:rPr lang="en-US" dirty="0"/>
              <a:t>- **Normal Q-Q Plot**: Shows some deviation from normality at the tails  </a:t>
            </a:r>
          </a:p>
          <a:p>
            <a:pPr>
              <a:spcAft>
                <a:spcPts val="600"/>
              </a:spcAft>
              <a:buNone/>
            </a:pPr>
            <a:r>
              <a:rPr lang="en-US" dirty="0"/>
              <a:t>- **Residuals vs Fitted**: Shows relatively even spread around zero  </a:t>
            </a:r>
          </a:p>
          <a:p>
            <a:pPr>
              <a:spcAft>
                <a:spcPts val="600"/>
              </a:spcAft>
              <a:buNone/>
            </a:pPr>
            <a:r>
              <a:rPr lang="en-US" dirty="0"/>
              <a:t>- **Scale-Location**: Shows relatively constant spread of standardized residuals  </a:t>
            </a:r>
          </a:p>
          <a:p>
            <a:pPr>
              <a:spcAft>
                <a:spcPts val="600"/>
              </a:spcAft>
              <a:buNone/>
            </a:pPr>
            <a:r>
              <a:rPr lang="en-US" dirty="0"/>
              <a:t>- **Distribution of Residuals**: Shows approximate symmetry but with some deviation from normal distribution </a:t>
            </a:r>
          </a:p>
        </p:txBody>
      </p:sp>
    </p:spTree>
    <p:extLst>
      <p:ext uri="{BB962C8B-B14F-4D97-AF65-F5344CB8AC3E}">
        <p14:creationId xmlns:p14="http://schemas.microsoft.com/office/powerpoint/2010/main" val="4800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0BF6C6C2-B1F5-B8BD-D111-DF4D704A6AB7}"/>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F692BB87-3997-C94E-83F6-0C6BFE6D91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3D576531-3606-F748-8A04-627EF31588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From the model's results, several key insights emerge:</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Suicidal thoughts</a:t>
            </a:r>
            <a:r>
              <a:rPr lang="en-US" dirty="0">
                <a:effectLst/>
                <a:latin typeface="Helvetica" pitchFamily="2" charset="0"/>
              </a:rPr>
              <a:t> are the most significant predictor of depression, with students who have suicidal thoughts being over 12 times more likely to be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Academic pressure</a:t>
            </a:r>
            <a:r>
              <a:rPr lang="en-US" dirty="0">
                <a:effectLst/>
                <a:latin typeface="Helvetica" pitchFamily="2" charset="0"/>
              </a:rPr>
              <a:t> and </a:t>
            </a:r>
            <a:r>
              <a:rPr lang="en-US" b="1" dirty="0">
                <a:effectLst/>
                <a:latin typeface="Helvetica" pitchFamily="2" charset="0"/>
              </a:rPr>
              <a:t>increased work/study hours</a:t>
            </a:r>
            <a:r>
              <a:rPr lang="en-US" dirty="0">
                <a:effectLst/>
                <a:latin typeface="Helvetica" pitchFamily="2" charset="0"/>
              </a:rPr>
              <a:t> significantly contribute to depression risk.</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Older students</a:t>
            </a:r>
            <a:r>
              <a:rPr lang="en-US" dirty="0">
                <a:effectLst/>
                <a:latin typeface="Helvetica" pitchFamily="2" charset="0"/>
              </a:rPr>
              <a:t> and those with </a:t>
            </a:r>
            <a:r>
              <a:rPr lang="en-US" b="1" dirty="0">
                <a:effectLst/>
                <a:latin typeface="Helvetica" pitchFamily="2" charset="0"/>
              </a:rPr>
              <a:t>higher study satisfaction</a:t>
            </a:r>
            <a:r>
              <a:rPr lang="en-US" dirty="0">
                <a:effectLst/>
                <a:latin typeface="Helvetica" pitchFamily="2" charset="0"/>
              </a:rPr>
              <a:t> have a lower likelihood of depression.</a:t>
            </a:r>
          </a:p>
          <a:p>
            <a:pPr>
              <a:spcAft>
                <a:spcPts val="600"/>
              </a:spcAft>
              <a:buFont typeface="Arial" panose="020B0604020202020204" pitchFamily="34" charset="0"/>
              <a:buChar char="•"/>
            </a:pPr>
            <a:r>
              <a:rPr lang="en-US" dirty="0">
                <a:effectLst/>
                <a:latin typeface="Symbol" pitchFamily="2" charset="2"/>
              </a:rPr>
              <a:t>• </a:t>
            </a:r>
            <a:r>
              <a:rPr lang="en-US" dirty="0">
                <a:effectLst/>
                <a:latin typeface="Helvetica" pitchFamily="2" charset="0"/>
              </a:rPr>
              <a:t>A </a:t>
            </a:r>
            <a:r>
              <a:rPr lang="en-US" b="1" dirty="0">
                <a:effectLst/>
                <a:latin typeface="Helvetica" pitchFamily="2" charset="0"/>
              </a:rPr>
              <a:t>family history of mental illness</a:t>
            </a:r>
            <a:r>
              <a:rPr lang="en-US" dirty="0">
                <a:effectLst/>
                <a:latin typeface="Helvetica" pitchFamily="2" charset="0"/>
              </a:rPr>
              <a:t> slightly increases the likelihood of depression, but it is not as strong as other factors.</a:t>
            </a:r>
          </a:p>
          <a:p>
            <a:pPr>
              <a:spcAft>
                <a:spcPts val="600"/>
              </a:spcAft>
            </a:pPr>
            <a:r>
              <a:rPr lang="en-US" dirty="0">
                <a:effectLst/>
                <a:latin typeface="Helvetica" pitchFamily="2" charset="0"/>
              </a:rPr>
              <a:t>These insights can guide interventions to address the most prominent risk factors for student depression.</a:t>
            </a:r>
          </a:p>
        </p:txBody>
      </p:sp>
    </p:spTree>
    <p:extLst>
      <p:ext uri="{BB962C8B-B14F-4D97-AF65-F5344CB8AC3E}">
        <p14:creationId xmlns:p14="http://schemas.microsoft.com/office/powerpoint/2010/main" val="198689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746CC5E6-05A1-1ECA-987D-8DEEDD35CD28}"/>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23F7DAF7-3E9F-F2D6-5153-C9ACAE31B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02166A30-269F-3775-ADD1-16EFE65440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diagnostic plots and model assumptions for the depression study, the findings can influence several business models: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**Healthcare Platforms**:    </a:t>
            </a:r>
          </a:p>
          <a:p>
            <a:pPr marL="0" lvl="0" indent="0" algn="l" rtl="0">
              <a:spcBef>
                <a:spcPts val="0"/>
              </a:spcBef>
              <a:spcAft>
                <a:spcPts val="0"/>
              </a:spcAft>
              <a:buNone/>
            </a:pPr>
            <a:r>
              <a:rPr lang="en-US" dirty="0"/>
              <a:t>  The study's insights may enable platforms offering mental health services to tailor interventions and predictive analytics, improving user outcomes through early detection and personalized therapy.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**Employee Wellness Programs**:    </a:t>
            </a:r>
          </a:p>
          <a:p>
            <a:pPr marL="0" lvl="0" indent="0" algn="l" rtl="0">
              <a:spcBef>
                <a:spcPts val="0"/>
              </a:spcBef>
              <a:spcAft>
                <a:spcPts val="0"/>
              </a:spcAft>
              <a:buNone/>
            </a:pPr>
            <a:r>
              <a:rPr lang="en-US" dirty="0"/>
              <a:t>  Organizations investing in employee wellness might leverage these findings to implement mental health initiatives, screen for potential risks, and proactively offer support to improve productivity and wellbeing.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**Education-Related Mental Health Services**:    </a:t>
            </a:r>
          </a:p>
          <a:p>
            <a:pPr marL="0" lvl="0" indent="0" algn="l" rtl="0">
              <a:spcBef>
                <a:spcPts val="0"/>
              </a:spcBef>
              <a:spcAft>
                <a:spcPts val="0"/>
              </a:spcAft>
              <a:buNone/>
            </a:pPr>
            <a:r>
              <a:rPr lang="en-US" dirty="0"/>
              <a:t>  Educational institutions and related service providers can develop targeted programs for student mental health support, using the model to identify high-risk groups and deploy timely preventive measures.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**Insurance and Managed Care Models**:    </a:t>
            </a:r>
          </a:p>
          <a:p>
            <a:pPr marL="0" lvl="0" indent="0" algn="l" rtl="0">
              <a:spcBef>
                <a:spcPts val="0"/>
              </a:spcBef>
              <a:spcAft>
                <a:spcPts val="0"/>
              </a:spcAft>
              <a:buNone/>
            </a:pPr>
            <a:r>
              <a:rPr lang="en-US" dirty="0"/>
              <a:t>  Insurers may incorporate these predictive models to design better mental health coverage plans and proactively manage the costs associated with mental health treatments.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These business models can benefit from integrating predictive insights from the study, leading to improved service targeting, cost reduction, and enhanced overall outcomes. </a:t>
            </a:r>
            <a:endParaRPr dirty="0"/>
          </a:p>
        </p:txBody>
      </p:sp>
    </p:spTree>
    <p:extLst>
      <p:ext uri="{BB962C8B-B14F-4D97-AF65-F5344CB8AC3E}">
        <p14:creationId xmlns:p14="http://schemas.microsoft.com/office/powerpoint/2010/main" val="93474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15336D0B-87E6-6F57-B536-71EB847CE0D0}"/>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3F54CB7F-CA5D-3647-BA1A-FE71D3F952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4A2B1B73-9271-0A6B-7C05-4D19B2F2EC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pitchFamily="2" charset="0"/>
              </a:rPr>
              <a:t>In conclusion, logistic regression has proven to be an effective tool for identifying key predictors of depression among students. With an </a:t>
            </a:r>
            <a:r>
              <a:rPr lang="en-US" b="1" dirty="0">
                <a:effectLst/>
                <a:latin typeface="Helvetica" pitchFamily="2" charset="0"/>
              </a:rPr>
              <a:t>AUC of 0.915</a:t>
            </a:r>
            <a:r>
              <a:rPr lang="en-US" dirty="0">
                <a:effectLst/>
                <a:latin typeface="Helvetica" pitchFamily="2" charset="0"/>
              </a:rPr>
              <a:t>, the model shows strong predictive power, helping to pinpoint the most significant risk factors for depression. The insights gained from this analysis can inform university policies and mental health interventions, ultimately improving the well-being of students.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735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7D4E-BA65-64EA-8A6A-5DDB573E9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187D7-6AF6-2ADE-496F-E9540B10173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345DF6-4C87-E1B4-D3F6-3EFA78915AB5}"/>
              </a:ext>
            </a:extLst>
          </p:cNvPr>
          <p:cNvSpPr>
            <a:spLocks noGrp="1"/>
          </p:cNvSpPr>
          <p:nvPr>
            <p:ph type="body" idx="1"/>
          </p:nvPr>
        </p:nvSpPr>
        <p:spPr/>
        <p:txBody>
          <a:bodyPr/>
          <a:lstStyle/>
          <a:p>
            <a:r>
              <a:rPr lang="en-US" dirty="0">
                <a:solidFill>
                  <a:schemeClr val="tx1"/>
                </a:solidFill>
              </a:rPr>
              <a:t>For individuals with the event (e.g., depressed) the NRI is calculated as the percentage who move to a higher risk category minus the percentage who move to a lower risk category.</a:t>
            </a:r>
          </a:p>
          <a:p>
            <a:endParaRPr lang="en-US" dirty="0">
              <a:solidFill>
                <a:schemeClr val="tx1"/>
              </a:solidFill>
            </a:endParaRPr>
          </a:p>
          <a:p>
            <a:r>
              <a:rPr lang="en-US" dirty="0">
                <a:solidFill>
                  <a:schemeClr val="tx1"/>
                </a:solidFill>
              </a:rPr>
              <a:t>For individuals without the event (e.g., not depressed) it is the percentage who move to a lower risk category minus the percentage who move to a higher risk.</a:t>
            </a:r>
          </a:p>
          <a:p>
            <a:endParaRPr lang="en-US" dirty="0">
              <a:solidFill>
                <a:schemeClr val="tx1"/>
              </a:solidFill>
            </a:endParaRPr>
          </a:p>
          <a:p>
            <a:r>
              <a:rPr lang="en-US" dirty="0">
                <a:solidFill>
                  <a:schemeClr val="tx1"/>
                </a:solidFill>
              </a:rPr>
              <a:t>The total NRI is the sum of these two differences.</a:t>
            </a:r>
          </a:p>
          <a:p>
            <a:r>
              <a:rPr lang="en-US" b="0" i="0" dirty="0">
                <a:solidFill>
                  <a:schemeClr val="tx1"/>
                </a:solidFill>
                <a:effectLst/>
                <a:latin typeface="__Inter_d65c78"/>
              </a:rPr>
              <a:t>An NRI value greater than 0 indicates that the new model has improved classification, while a negative NRI suggests a decline in performance, making it a useful measure for model comparison beyond traditional statistics like the AUC.</a:t>
            </a:r>
            <a:endParaRPr lang="en-US" dirty="0">
              <a:solidFill>
                <a:schemeClr val="tx1"/>
              </a:solidFill>
            </a:endParaRPr>
          </a:p>
          <a:p>
            <a:endParaRPr lang="en-US" dirty="0"/>
          </a:p>
        </p:txBody>
      </p:sp>
    </p:spTree>
    <p:extLst>
      <p:ext uri="{BB962C8B-B14F-4D97-AF65-F5344CB8AC3E}">
        <p14:creationId xmlns:p14="http://schemas.microsoft.com/office/powerpoint/2010/main" val="973845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US" b="1" i="0" dirty="0">
                <a:solidFill>
                  <a:srgbClr val="111827"/>
                </a:solidFill>
                <a:effectLst/>
                <a:latin typeface="__Inter_d65c78"/>
              </a:rPr>
              <a:t>NRI Results Interpretation:</a:t>
            </a:r>
            <a:endParaRPr lang="en-US" b="0" i="0" dirty="0">
              <a:solidFill>
                <a:srgbClr val="404040"/>
              </a:solidFill>
              <a:effectLst/>
              <a:latin typeface="__Inter_d65c78"/>
            </a:endParaRPr>
          </a:p>
          <a:p>
            <a:pPr algn="l">
              <a:buFont typeface="Arial" panose="020B0604020202020204" pitchFamily="34" charset="0"/>
              <a:buChar char="•"/>
            </a:pPr>
            <a:r>
              <a:rPr lang="en-US" b="0" i="0" dirty="0">
                <a:solidFill>
                  <a:srgbClr val="404040"/>
                </a:solidFill>
                <a:effectLst/>
                <a:latin typeface="__Inter_d65c78"/>
              </a:rPr>
              <a:t>Total NRI: -0.0101 (1.01% decrease in overall classification performance)</a:t>
            </a:r>
          </a:p>
          <a:p>
            <a:pPr algn="l">
              <a:buFont typeface="Arial" panose="020B0604020202020204" pitchFamily="34" charset="0"/>
              <a:buChar char="•"/>
            </a:pPr>
            <a:r>
              <a:rPr lang="en-US" b="0" i="0" dirty="0">
                <a:solidFill>
                  <a:srgbClr val="404040"/>
                </a:solidFill>
                <a:effectLst/>
                <a:latin typeface="__Inter_d65c78"/>
              </a:rPr>
              <a:t>Events (Depressed Students):</a:t>
            </a:r>
          </a:p>
          <a:p>
            <a:pPr marL="742950" lvl="1" indent="-285750" algn="l">
              <a:buFont typeface="Arial" panose="020B0604020202020204" pitchFamily="34" charset="0"/>
              <a:buChar char="•"/>
            </a:pPr>
            <a:r>
              <a:rPr lang="en-US" b="0" i="0" dirty="0">
                <a:solidFill>
                  <a:srgbClr val="404040"/>
                </a:solidFill>
                <a:effectLst/>
                <a:latin typeface="__Inter_d65c78"/>
              </a:rPr>
              <a:t>4.39% of depressed students were reclassified</a:t>
            </a:r>
          </a:p>
          <a:p>
            <a:pPr marL="742950" lvl="1" indent="-285750" algn="l">
              <a:buFont typeface="Arial" panose="020B0604020202020204" pitchFamily="34" charset="0"/>
              <a:buChar char="•"/>
            </a:pPr>
            <a:r>
              <a:rPr lang="en-US" b="0" i="0" dirty="0">
                <a:solidFill>
                  <a:srgbClr val="404040"/>
                </a:solidFill>
                <a:effectLst/>
                <a:latin typeface="__Inter_d65c78"/>
              </a:rPr>
              <a:t>Net movement showed a -1.01% decrease in correct classification</a:t>
            </a:r>
          </a:p>
          <a:p>
            <a:pPr algn="l">
              <a:buFont typeface="Arial" panose="020B0604020202020204" pitchFamily="34" charset="0"/>
              <a:buChar char="•"/>
            </a:pPr>
            <a:r>
              <a:rPr lang="en-US" b="0" i="0" dirty="0">
                <a:solidFill>
                  <a:srgbClr val="404040"/>
                </a:solidFill>
                <a:effectLst/>
                <a:latin typeface="__Inter_d65c78"/>
              </a:rPr>
              <a:t>Non-events (Non-depressed Students):</a:t>
            </a:r>
          </a:p>
          <a:p>
            <a:pPr marL="742950" lvl="1" indent="-285750" algn="l">
              <a:buFont typeface="Arial" panose="020B0604020202020204" pitchFamily="34" charset="0"/>
              <a:buChar char="•"/>
            </a:pPr>
            <a:r>
              <a:rPr lang="en-US" b="0" i="0" dirty="0">
                <a:solidFill>
                  <a:srgbClr val="404040"/>
                </a:solidFill>
                <a:effectLst/>
                <a:latin typeface="__Inter_d65c78"/>
              </a:rPr>
              <a:t>4.83% of non-depressed students were reclassified</a:t>
            </a:r>
          </a:p>
          <a:p>
            <a:pPr marL="742950" lvl="1" indent="-285750" algn="l">
              <a:buFont typeface="Arial" panose="020B0604020202020204" pitchFamily="34" charset="0"/>
              <a:buChar char="•"/>
            </a:pPr>
            <a:r>
              <a:rPr lang="en-US" b="0" i="0" dirty="0">
                <a:solidFill>
                  <a:srgbClr val="404040"/>
                </a:solidFill>
                <a:effectLst/>
                <a:latin typeface="__Inter_d65c78"/>
              </a:rPr>
              <a:t>No net change in classification accuracy (0%)</a:t>
            </a:r>
          </a:p>
          <a:p>
            <a:pPr algn="l">
              <a:buNone/>
            </a:pPr>
            <a:r>
              <a:rPr lang="en-US" b="1" i="0" dirty="0">
                <a:solidFill>
                  <a:srgbClr val="111827"/>
                </a:solidFill>
                <a:effectLst/>
                <a:latin typeface="__Inter_d65c78"/>
              </a:rPr>
              <a:t>Clinical Impact:</a:t>
            </a:r>
            <a:endParaRPr lang="en-US" b="0" i="0" dirty="0">
              <a:solidFill>
                <a:srgbClr val="404040"/>
              </a:solidFill>
              <a:effectLst/>
              <a:latin typeface="__Inter_d65c78"/>
            </a:endParaRPr>
          </a:p>
          <a:p>
            <a:pPr algn="l">
              <a:buFont typeface="Arial" panose="020B0604020202020204" pitchFamily="34" charset="0"/>
              <a:buChar char="•"/>
            </a:pPr>
            <a:r>
              <a:rPr lang="en-US" b="0" i="0" dirty="0">
                <a:solidFill>
                  <a:srgbClr val="404040"/>
                </a:solidFill>
                <a:effectLst/>
                <a:latin typeface="__Inter_d65c78"/>
              </a:rPr>
              <a:t>The addition of </a:t>
            </a:r>
            <a:r>
              <a:rPr lang="en-US" b="0" i="0" dirty="0" err="1">
                <a:solidFill>
                  <a:srgbClr val="404040"/>
                </a:solidFill>
                <a:effectLst/>
                <a:latin typeface="__Inter_d65c78"/>
              </a:rPr>
              <a:t>sleep_hours</a:t>
            </a:r>
            <a:r>
              <a:rPr lang="en-US" b="0" i="0" dirty="0">
                <a:solidFill>
                  <a:srgbClr val="404040"/>
                </a:solidFill>
                <a:effectLst/>
                <a:latin typeface="__Inter_d65c78"/>
              </a:rPr>
              <a:t> as a predictor resulted in:</a:t>
            </a:r>
          </a:p>
          <a:p>
            <a:pPr marL="742950" lvl="1" indent="-285750" algn="l">
              <a:buFont typeface="Arial" panose="020B0604020202020204" pitchFamily="34" charset="0"/>
              <a:buChar char="•"/>
            </a:pPr>
            <a:r>
              <a:rPr lang="en-US" b="0" i="0" dirty="0">
                <a:solidFill>
                  <a:srgbClr val="404040"/>
                </a:solidFill>
                <a:effectLst/>
                <a:latin typeface="__Inter_d65c78"/>
              </a:rPr>
              <a:t>More reclassification movement (4.39-4.83% of cases moved)</a:t>
            </a:r>
          </a:p>
          <a:p>
            <a:pPr marL="742950" lvl="1" indent="-285750" algn="l">
              <a:buFont typeface="Arial" panose="020B0604020202020204" pitchFamily="34" charset="0"/>
              <a:buChar char="•"/>
            </a:pPr>
            <a:r>
              <a:rPr lang="en-US" b="0" i="0" dirty="0">
                <a:solidFill>
                  <a:srgbClr val="404040"/>
                </a:solidFill>
                <a:effectLst/>
                <a:latin typeface="__Inter_d65c78"/>
              </a:rPr>
              <a:t>Slightly decreased accuracy for depressed students</a:t>
            </a:r>
          </a:p>
          <a:p>
            <a:pPr marL="742950" lvl="1" indent="-285750" algn="l">
              <a:buFont typeface="Arial" panose="020B0604020202020204" pitchFamily="34" charset="0"/>
              <a:buChar char="•"/>
            </a:pPr>
            <a:r>
              <a:rPr lang="en-US" b="0" i="0" dirty="0">
                <a:solidFill>
                  <a:srgbClr val="404040"/>
                </a:solidFill>
                <a:effectLst/>
                <a:latin typeface="__Inter_d65c78"/>
              </a:rPr>
              <a:t>No change in accuracy for non-depressed students</a:t>
            </a:r>
          </a:p>
          <a:p>
            <a:pPr algn="l">
              <a:buFont typeface="Arial" panose="020B0604020202020204" pitchFamily="34" charset="0"/>
              <a:buChar char="•"/>
            </a:pPr>
            <a:r>
              <a:rPr lang="en-US" b="0" i="0" dirty="0">
                <a:solidFill>
                  <a:srgbClr val="404040"/>
                </a:solidFill>
                <a:effectLst/>
                <a:latin typeface="__Inter_d65c78"/>
              </a:rPr>
              <a:t>The negative NRI suggests the new predictor may not improve the model's clinical utility</a:t>
            </a:r>
          </a:p>
          <a:p>
            <a:endParaRPr lang="en-US" dirty="0"/>
          </a:p>
        </p:txBody>
      </p:sp>
    </p:spTree>
    <p:extLst>
      <p:ext uri="{BB962C8B-B14F-4D97-AF65-F5344CB8AC3E}">
        <p14:creationId xmlns:p14="http://schemas.microsoft.com/office/powerpoint/2010/main" val="1202949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1D35"/>
                </a:solidFill>
                <a:effectLst/>
                <a:latin typeface="Google Sans"/>
              </a:rPr>
              <a:t>Student mental health is a significant concern, affecting a substantial portion of the student population. Approximately 76% of college students experience moderate to serious psychological distress, and a concerning number report high stress levels, feelings of loneliness, and suicidal ideation. Mental health challenges can have a profound impact on academic performance, social well-being, and overall quality of life for students.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purpose of this analysis was to identify key predictors of depression among university students using a logistic regression model. The goal was to build a model capable of predicting the likelihood that a student is suffering from depression, based on various demographic, academic, lifestyle, and psychological factors. This information could then be used to inform targeted interventions and mental health support programs, addressing students' unique needs and challenges.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aim to build a reliable logistic regression model for early detection of at-risk individuals and support targeted mental health interventions.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worked with a dataset of 27,901 students, containing both demographic and psychological data. The primary variable of interest is whether a student is depressed, categorized as 1 (depressed) or 0 (not depressed). Predictor variables include age, gender, academic factors (such as CGPA and academic pressure), lifestyle factors (like work/study hours), and psychological factors (including suicidal thoughts and family history of mental illness). Each variable's role is crucial in understanding what factors most strongly influence depression in students.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930DA9A-8225-0F5C-393D-1764372FC94C}"/>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00C0D406-2879-FFE4-89D0-479C6FBB1D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A9246D89-66CF-1BC3-8D62-53FFE30081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404040"/>
                </a:solidFill>
                <a:effectLst/>
                <a:latin typeface="__Inter_d65c78"/>
              </a:rPr>
              <a:t>a dataset of 27,901 university student records with depression as the primary outcome variable.</a:t>
            </a:r>
            <a:endParaRPr dirty="0"/>
          </a:p>
        </p:txBody>
      </p:sp>
    </p:spTree>
    <p:extLst>
      <p:ext uri="{BB962C8B-B14F-4D97-AF65-F5344CB8AC3E}">
        <p14:creationId xmlns:p14="http://schemas.microsoft.com/office/powerpoint/2010/main" val="3672319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B08AFD1-6C70-74D7-77C1-5A4735774D93}"/>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ECBB8FC1-C8A4-FE6C-D7A2-C2FC203B2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CC7CB828-B22A-E0EB-0273-6B72A5B72B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9443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0702D28-B735-8F65-E9E4-AEA7598EDAFE}"/>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B1980E45-D1C7-1A3B-72D1-B35576EFFE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73170BEC-0A59-A9E6-7876-53F563B495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060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B4439D8-B420-851D-E7FD-501DBD6B70A3}"/>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00650196-7116-DE29-81FE-2C05CFDD7B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25A9BC14-EEB2-2988-36F2-3F2858795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In logistic regression, we test the following hypotheses:</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Null Hypothesis (H0):</a:t>
            </a:r>
            <a:r>
              <a:rPr lang="en-US" dirty="0">
                <a:effectLst/>
                <a:latin typeface="Helvetica" pitchFamily="2" charset="0"/>
              </a:rPr>
              <a:t> The predictors have no significant effect on the probability of depression. In other words, none of the variables in the model contribute meaningfully to the prediction of depression.</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Alternative Hypothesis (HA):</a:t>
            </a:r>
            <a:r>
              <a:rPr lang="en-US" dirty="0">
                <a:effectLst/>
                <a:latin typeface="Helvetica" pitchFamily="2" charset="0"/>
              </a:rPr>
              <a:t> At least one predictor significantly affects the probability of depression. This means that some variables have a significant relationship with the outcome, which can help in predicting depression.</a:t>
            </a:r>
          </a:p>
        </p:txBody>
      </p:sp>
    </p:spTree>
    <p:extLst>
      <p:ext uri="{BB962C8B-B14F-4D97-AF65-F5344CB8AC3E}">
        <p14:creationId xmlns:p14="http://schemas.microsoft.com/office/powerpoint/2010/main" val="2848624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D988533-7903-5ECB-B728-4BD20B25BEE0}"/>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226F8843-E3A5-0341-E0D0-4CC2C88A4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187CE323-C2A8-0A9F-1F9C-EABBA93932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endParaRPr lang="en-US" dirty="0">
              <a:effectLst/>
              <a:latin typeface="Helvetica" pitchFamily="2" charset="0"/>
            </a:endParaRPr>
          </a:p>
        </p:txBody>
      </p:sp>
    </p:spTree>
    <p:extLst>
      <p:ext uri="{BB962C8B-B14F-4D97-AF65-F5344CB8AC3E}">
        <p14:creationId xmlns:p14="http://schemas.microsoft.com/office/powerpoint/2010/main" val="350241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were lots of relevant variables. This is just one example of how we checked some of the assumptions. </a:t>
            </a:r>
          </a:p>
          <a:p>
            <a:r>
              <a:rPr lang="en-US" dirty="0"/>
              <a:t>We checked for Linearity of the logit.</a:t>
            </a:r>
          </a:p>
          <a:p>
            <a:r>
              <a:rPr lang="en-US" dirty="0"/>
              <a:t>We checked for Independence of Errors by using a Durbin-Watson test, and with a p-value of 0.585 we can determine that the errors are independent.</a:t>
            </a:r>
          </a:p>
          <a:p>
            <a:r>
              <a:rPr lang="en-US" dirty="0"/>
              <a:t>To check for multicollinearity we checked to find out if any of the predictors were highly correlated. And from this heat map we can see that they are not. </a:t>
            </a:r>
          </a:p>
          <a:p>
            <a:r>
              <a:rPr lang="en-US" dirty="0"/>
              <a:t>And finally we wanted to make sure our dataset was of sufficient sample size. And it is. =)</a:t>
            </a:r>
          </a:p>
        </p:txBody>
      </p:sp>
    </p:spTree>
    <p:extLst>
      <p:ext uri="{BB962C8B-B14F-4D97-AF65-F5344CB8AC3E}">
        <p14:creationId xmlns:p14="http://schemas.microsoft.com/office/powerpoint/2010/main" val="3238334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6000"/>
          </a:blip>
          <a:stretch>
            <a:fillRect/>
          </a:stretch>
        </p:blipFill>
        <p:spPr>
          <a:xfrm>
            <a:off x="3534500" y="104777"/>
            <a:ext cx="9309101" cy="7880948"/>
          </a:xfrm>
          <a:prstGeom prst="rect">
            <a:avLst/>
          </a:prstGeom>
          <a:noFill/>
          <a:ln>
            <a:noFill/>
          </a:ln>
        </p:spPr>
      </p:pic>
      <p:sp>
        <p:nvSpPr>
          <p:cNvPr id="10" name="Google Shape;10;p2"/>
          <p:cNvSpPr txBox="1">
            <a:spLocks noGrp="1"/>
          </p:cNvSpPr>
          <p:nvPr>
            <p:ph type="ctrTitle"/>
          </p:nvPr>
        </p:nvSpPr>
        <p:spPr>
          <a:xfrm>
            <a:off x="995625" y="904275"/>
            <a:ext cx="4660500" cy="2558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95625" y="3689450"/>
            <a:ext cx="4660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3463487" y="-123425"/>
            <a:ext cx="7073983" cy="1420051"/>
            <a:chOff x="3463488" y="-123425"/>
            <a:chExt cx="7073983" cy="1420051"/>
          </a:xfrm>
        </p:grpSpPr>
        <p:pic>
          <p:nvPicPr>
            <p:cNvPr id="13" name="Google Shape;13;p2"/>
            <p:cNvPicPr preferRelativeResize="0"/>
            <p:nvPr/>
          </p:nvPicPr>
          <p:blipFill>
            <a:blip r:embed="rId3">
              <a:alphaModFix/>
            </a:blip>
            <a:stretch>
              <a:fillRect/>
            </a:stretch>
          </p:blipFill>
          <p:spPr>
            <a:xfrm>
              <a:off x="3776863" y="-123425"/>
              <a:ext cx="6724326" cy="1420051"/>
            </a:xfrm>
            <a:prstGeom prst="rect">
              <a:avLst/>
            </a:prstGeom>
            <a:noFill/>
            <a:ln>
              <a:noFill/>
            </a:ln>
          </p:spPr>
        </p:pic>
        <p:pic>
          <p:nvPicPr>
            <p:cNvPr id="14" name="Google Shape;14;p2"/>
            <p:cNvPicPr preferRelativeResize="0"/>
            <p:nvPr/>
          </p:nvPicPr>
          <p:blipFill>
            <a:blip r:embed="rId4">
              <a:alphaModFix/>
            </a:blip>
            <a:stretch>
              <a:fillRect/>
            </a:stretch>
          </p:blipFill>
          <p:spPr>
            <a:xfrm>
              <a:off x="3463487" y="-6825"/>
              <a:ext cx="7073983" cy="974925"/>
            </a:xfrm>
            <a:prstGeom prst="rect">
              <a:avLst/>
            </a:prstGeom>
            <a:noFill/>
            <a:ln>
              <a:noFill/>
            </a:ln>
          </p:spPr>
        </p:pic>
      </p:grpSp>
      <p:grpSp>
        <p:nvGrpSpPr>
          <p:cNvPr id="15" name="Google Shape;15;p2"/>
          <p:cNvGrpSpPr/>
          <p:nvPr/>
        </p:nvGrpSpPr>
        <p:grpSpPr>
          <a:xfrm>
            <a:off x="-550850" y="4185098"/>
            <a:ext cx="10207724" cy="2155679"/>
            <a:chOff x="-550850" y="4185098"/>
            <a:chExt cx="10207724" cy="2155679"/>
          </a:xfrm>
        </p:grpSpPr>
        <p:pic>
          <p:nvPicPr>
            <p:cNvPr id="16" name="Google Shape;16;p2"/>
            <p:cNvPicPr preferRelativeResize="0"/>
            <p:nvPr/>
          </p:nvPicPr>
          <p:blipFill>
            <a:blip r:embed="rId5">
              <a:alphaModFix/>
            </a:blip>
            <a:stretch>
              <a:fillRect/>
            </a:stretch>
          </p:blipFill>
          <p:spPr>
            <a:xfrm>
              <a:off x="-550850" y="4185098"/>
              <a:ext cx="10207724" cy="2155679"/>
            </a:xfrm>
            <a:prstGeom prst="rect">
              <a:avLst/>
            </a:prstGeom>
            <a:noFill/>
            <a:ln>
              <a:noFill/>
            </a:ln>
          </p:spPr>
        </p:pic>
        <p:pic>
          <p:nvPicPr>
            <p:cNvPr id="17" name="Google Shape;17;p2"/>
            <p:cNvPicPr preferRelativeResize="0"/>
            <p:nvPr/>
          </p:nvPicPr>
          <p:blipFill>
            <a:blip r:embed="rId6">
              <a:alphaModFix/>
            </a:blip>
            <a:stretch>
              <a:fillRect/>
            </a:stretch>
          </p:blipFill>
          <p:spPr>
            <a:xfrm>
              <a:off x="-398450" y="4600763"/>
              <a:ext cx="2504500" cy="930542"/>
            </a:xfrm>
            <a:prstGeom prst="rect">
              <a:avLst/>
            </a:prstGeom>
            <a:noFill/>
            <a:ln>
              <a:noFill/>
            </a:ln>
          </p:spPr>
        </p:pic>
        <p:pic>
          <p:nvPicPr>
            <p:cNvPr id="18" name="Google Shape;18;p2"/>
            <p:cNvPicPr preferRelativeResize="0"/>
            <p:nvPr/>
          </p:nvPicPr>
          <p:blipFill>
            <a:blip r:embed="rId7">
              <a:alphaModFix/>
            </a:blip>
            <a:stretch>
              <a:fillRect/>
            </a:stretch>
          </p:blipFill>
          <p:spPr>
            <a:xfrm>
              <a:off x="5132875" y="4520757"/>
              <a:ext cx="4211476" cy="797468"/>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3"/>
        <p:cNvGrpSpPr/>
        <p:nvPr/>
      </p:nvGrpSpPr>
      <p:grpSpPr>
        <a:xfrm>
          <a:off x="0" y="0"/>
          <a:ext cx="0" cy="0"/>
          <a:chOff x="0" y="0"/>
          <a:chExt cx="0" cy="0"/>
        </a:xfrm>
      </p:grpSpPr>
      <p:pic>
        <p:nvPicPr>
          <p:cNvPr id="284" name="Google Shape;284;p23"/>
          <p:cNvPicPr preferRelativeResize="0"/>
          <p:nvPr/>
        </p:nvPicPr>
        <p:blipFill>
          <a:blip r:embed="rId2">
            <a:alphaModFix amt="86000"/>
          </a:blip>
          <a:stretch>
            <a:fillRect/>
          </a:stretch>
        </p:blipFill>
        <p:spPr>
          <a:xfrm rot="10800000" flipH="1">
            <a:off x="-5447563" y="535002"/>
            <a:ext cx="9309101" cy="7880948"/>
          </a:xfrm>
          <a:prstGeom prst="rect">
            <a:avLst/>
          </a:prstGeom>
          <a:noFill/>
          <a:ln>
            <a:noFill/>
          </a:ln>
        </p:spPr>
      </p:pic>
      <p:grpSp>
        <p:nvGrpSpPr>
          <p:cNvPr id="285" name="Google Shape;285;p23"/>
          <p:cNvGrpSpPr/>
          <p:nvPr/>
        </p:nvGrpSpPr>
        <p:grpSpPr>
          <a:xfrm rot="10800000" flipH="1">
            <a:off x="2293438" y="3928975"/>
            <a:ext cx="7073983" cy="1420051"/>
            <a:chOff x="3463488" y="-123425"/>
            <a:chExt cx="7073983" cy="1420051"/>
          </a:xfrm>
        </p:grpSpPr>
        <p:pic>
          <p:nvPicPr>
            <p:cNvPr id="286" name="Google Shape;286;p23"/>
            <p:cNvPicPr preferRelativeResize="0"/>
            <p:nvPr/>
          </p:nvPicPr>
          <p:blipFill>
            <a:blip r:embed="rId3">
              <a:alphaModFix/>
            </a:blip>
            <a:stretch>
              <a:fillRect/>
            </a:stretch>
          </p:blipFill>
          <p:spPr>
            <a:xfrm>
              <a:off x="3776863" y="-123425"/>
              <a:ext cx="6724326" cy="1420051"/>
            </a:xfrm>
            <a:prstGeom prst="rect">
              <a:avLst/>
            </a:prstGeom>
            <a:noFill/>
            <a:ln>
              <a:noFill/>
            </a:ln>
          </p:spPr>
        </p:pic>
        <p:pic>
          <p:nvPicPr>
            <p:cNvPr id="287" name="Google Shape;287;p23"/>
            <p:cNvPicPr preferRelativeResize="0"/>
            <p:nvPr/>
          </p:nvPicPr>
          <p:blipFill>
            <a:blip r:embed="rId4">
              <a:alphaModFix/>
            </a:blip>
            <a:stretch>
              <a:fillRect/>
            </a:stretch>
          </p:blipFill>
          <p:spPr>
            <a:xfrm>
              <a:off x="3463487" y="-6825"/>
              <a:ext cx="7073983" cy="974925"/>
            </a:xfrm>
            <a:prstGeom prst="rect">
              <a:avLst/>
            </a:prstGeom>
            <a:noFill/>
            <a:ln>
              <a:noFill/>
            </a:ln>
          </p:spPr>
        </p:pic>
      </p:grpSp>
      <p:grpSp>
        <p:nvGrpSpPr>
          <p:cNvPr id="288" name="Google Shape;288;p23"/>
          <p:cNvGrpSpPr/>
          <p:nvPr/>
        </p:nvGrpSpPr>
        <p:grpSpPr>
          <a:xfrm>
            <a:off x="-575250" y="-906850"/>
            <a:ext cx="5565855" cy="1650120"/>
            <a:chOff x="4433100" y="-472987"/>
            <a:chExt cx="5399025" cy="1198779"/>
          </a:xfrm>
        </p:grpSpPr>
        <p:pic>
          <p:nvPicPr>
            <p:cNvPr id="289" name="Google Shape;289;p23"/>
            <p:cNvPicPr preferRelativeResize="0"/>
            <p:nvPr/>
          </p:nvPicPr>
          <p:blipFill>
            <a:blip r:embed="rId5">
              <a:alphaModFix/>
            </a:blip>
            <a:stretch>
              <a:fillRect/>
            </a:stretch>
          </p:blipFill>
          <p:spPr>
            <a:xfrm>
              <a:off x="4433100" y="-355975"/>
              <a:ext cx="5163624" cy="869476"/>
            </a:xfrm>
            <a:prstGeom prst="rect">
              <a:avLst/>
            </a:prstGeom>
            <a:noFill/>
            <a:ln>
              <a:noFill/>
            </a:ln>
          </p:spPr>
        </p:pic>
        <p:pic>
          <p:nvPicPr>
            <p:cNvPr id="290" name="Google Shape;290;p23"/>
            <p:cNvPicPr preferRelativeResize="0"/>
            <p:nvPr/>
          </p:nvPicPr>
          <p:blipFill>
            <a:blip r:embed="rId6">
              <a:alphaModFix/>
            </a:blip>
            <a:stretch>
              <a:fillRect/>
            </a:stretch>
          </p:blipFill>
          <p:spPr>
            <a:xfrm>
              <a:off x="4961525" y="-472987"/>
              <a:ext cx="4870600" cy="1198779"/>
            </a:xfrm>
            <a:prstGeom prst="rect">
              <a:avLst/>
            </a:prstGeom>
            <a:noFill/>
            <a:ln>
              <a:noFill/>
            </a:ln>
          </p:spPr>
        </p:pic>
      </p:grpSp>
      <p:pic>
        <p:nvPicPr>
          <p:cNvPr id="291" name="Google Shape;291;p23"/>
          <p:cNvPicPr preferRelativeResize="0"/>
          <p:nvPr/>
        </p:nvPicPr>
        <p:blipFill>
          <a:blip r:embed="rId2">
            <a:alphaModFix amt="86000"/>
          </a:blip>
          <a:stretch>
            <a:fillRect/>
          </a:stretch>
        </p:blipFill>
        <p:spPr>
          <a:xfrm rot="10800000" flipH="1">
            <a:off x="5753837" y="-4437048"/>
            <a:ext cx="9309101" cy="78809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2"/>
        <p:cNvGrpSpPr/>
        <p:nvPr/>
      </p:nvGrpSpPr>
      <p:grpSpPr>
        <a:xfrm>
          <a:off x="0" y="0"/>
          <a:ext cx="0" cy="0"/>
          <a:chOff x="0" y="0"/>
          <a:chExt cx="0" cy="0"/>
        </a:xfrm>
      </p:grpSpPr>
      <p:pic>
        <p:nvPicPr>
          <p:cNvPr id="293" name="Google Shape;293;p24"/>
          <p:cNvPicPr preferRelativeResize="0"/>
          <p:nvPr/>
        </p:nvPicPr>
        <p:blipFill>
          <a:blip r:embed="rId2">
            <a:alphaModFix amt="86000"/>
          </a:blip>
          <a:stretch>
            <a:fillRect/>
          </a:stretch>
        </p:blipFill>
        <p:spPr>
          <a:xfrm rot="10800000" flipH="1">
            <a:off x="-6696063" y="-364873"/>
            <a:ext cx="9309101" cy="7880948"/>
          </a:xfrm>
          <a:prstGeom prst="rect">
            <a:avLst/>
          </a:prstGeom>
          <a:noFill/>
          <a:ln>
            <a:noFill/>
          </a:ln>
        </p:spPr>
      </p:pic>
      <p:pic>
        <p:nvPicPr>
          <p:cNvPr id="294" name="Google Shape;294;p24"/>
          <p:cNvPicPr preferRelativeResize="0"/>
          <p:nvPr/>
        </p:nvPicPr>
        <p:blipFill>
          <a:blip r:embed="rId2">
            <a:alphaModFix amt="86000"/>
          </a:blip>
          <a:stretch>
            <a:fillRect/>
          </a:stretch>
        </p:blipFill>
        <p:spPr>
          <a:xfrm rot="10800000" flipH="1">
            <a:off x="6419862" y="-1164973"/>
            <a:ext cx="9309101" cy="7880948"/>
          </a:xfrm>
          <a:prstGeom prst="rect">
            <a:avLst/>
          </a:prstGeom>
          <a:noFill/>
          <a:ln>
            <a:noFill/>
          </a:ln>
        </p:spPr>
      </p:pic>
      <p:grpSp>
        <p:nvGrpSpPr>
          <p:cNvPr id="295" name="Google Shape;295;p24"/>
          <p:cNvGrpSpPr/>
          <p:nvPr/>
        </p:nvGrpSpPr>
        <p:grpSpPr>
          <a:xfrm rot="10800000" flipH="1">
            <a:off x="-1208137" y="-1164965"/>
            <a:ext cx="10207724" cy="2155679"/>
            <a:chOff x="-550850" y="4185098"/>
            <a:chExt cx="10207724" cy="2155679"/>
          </a:xfrm>
        </p:grpSpPr>
        <p:pic>
          <p:nvPicPr>
            <p:cNvPr id="296" name="Google Shape;296;p24"/>
            <p:cNvPicPr preferRelativeResize="0"/>
            <p:nvPr/>
          </p:nvPicPr>
          <p:blipFill>
            <a:blip r:embed="rId3">
              <a:alphaModFix/>
            </a:blip>
            <a:stretch>
              <a:fillRect/>
            </a:stretch>
          </p:blipFill>
          <p:spPr>
            <a:xfrm>
              <a:off x="-550850" y="4185098"/>
              <a:ext cx="10207724" cy="2155679"/>
            </a:xfrm>
            <a:prstGeom prst="rect">
              <a:avLst/>
            </a:prstGeom>
            <a:noFill/>
            <a:ln>
              <a:noFill/>
            </a:ln>
          </p:spPr>
        </p:pic>
        <p:pic>
          <p:nvPicPr>
            <p:cNvPr id="297" name="Google Shape;297;p24"/>
            <p:cNvPicPr preferRelativeResize="0"/>
            <p:nvPr/>
          </p:nvPicPr>
          <p:blipFill>
            <a:blip r:embed="rId4">
              <a:alphaModFix/>
            </a:blip>
            <a:stretch>
              <a:fillRect/>
            </a:stretch>
          </p:blipFill>
          <p:spPr>
            <a:xfrm>
              <a:off x="-398450" y="4600763"/>
              <a:ext cx="2504500" cy="930542"/>
            </a:xfrm>
            <a:prstGeom prst="rect">
              <a:avLst/>
            </a:prstGeom>
            <a:noFill/>
            <a:ln>
              <a:noFill/>
            </a:ln>
          </p:spPr>
        </p:pic>
        <p:pic>
          <p:nvPicPr>
            <p:cNvPr id="298" name="Google Shape;298;p24"/>
            <p:cNvPicPr preferRelativeResize="0"/>
            <p:nvPr/>
          </p:nvPicPr>
          <p:blipFill>
            <a:blip r:embed="rId5">
              <a:alphaModFix/>
            </a:blip>
            <a:stretch>
              <a:fillRect/>
            </a:stretch>
          </p:blipFill>
          <p:spPr>
            <a:xfrm>
              <a:off x="5132875" y="4520757"/>
              <a:ext cx="4211476" cy="797468"/>
            </a:xfrm>
            <a:prstGeom prst="rect">
              <a:avLst/>
            </a:prstGeom>
            <a:noFill/>
            <a:ln>
              <a:noFill/>
            </a:ln>
          </p:spPr>
        </p:pic>
      </p:grpSp>
      <p:grpSp>
        <p:nvGrpSpPr>
          <p:cNvPr id="299" name="Google Shape;299;p24"/>
          <p:cNvGrpSpPr/>
          <p:nvPr/>
        </p:nvGrpSpPr>
        <p:grpSpPr>
          <a:xfrm flipH="1">
            <a:off x="-106375" y="4251241"/>
            <a:ext cx="10100130" cy="1495647"/>
            <a:chOff x="-382600" y="4598975"/>
            <a:chExt cx="10302050" cy="1110684"/>
          </a:xfrm>
        </p:grpSpPr>
        <p:pic>
          <p:nvPicPr>
            <p:cNvPr id="300" name="Google Shape;300;p24"/>
            <p:cNvPicPr preferRelativeResize="0"/>
            <p:nvPr/>
          </p:nvPicPr>
          <p:blipFill>
            <a:blip r:embed="rId6">
              <a:alphaModFix/>
            </a:blip>
            <a:stretch>
              <a:fillRect/>
            </a:stretch>
          </p:blipFill>
          <p:spPr>
            <a:xfrm>
              <a:off x="-382600" y="4598975"/>
              <a:ext cx="10100426" cy="1110684"/>
            </a:xfrm>
            <a:prstGeom prst="rect">
              <a:avLst/>
            </a:prstGeom>
            <a:noFill/>
            <a:ln>
              <a:noFill/>
            </a:ln>
          </p:spPr>
        </p:pic>
        <p:pic>
          <p:nvPicPr>
            <p:cNvPr id="301" name="Google Shape;301;p24"/>
            <p:cNvPicPr preferRelativeResize="0"/>
            <p:nvPr/>
          </p:nvPicPr>
          <p:blipFill>
            <a:blip r:embed="rId7">
              <a:alphaModFix/>
            </a:blip>
            <a:stretch>
              <a:fillRect/>
            </a:stretch>
          </p:blipFill>
          <p:spPr>
            <a:xfrm>
              <a:off x="5819775" y="4686951"/>
              <a:ext cx="4099675" cy="802103"/>
            </a:xfrm>
            <a:prstGeom prst="rect">
              <a:avLst/>
            </a:prstGeom>
            <a:noFill/>
            <a:ln>
              <a:noFill/>
            </a:ln>
          </p:spPr>
        </p:pic>
        <p:pic>
          <p:nvPicPr>
            <p:cNvPr id="302" name="Google Shape;302;p24"/>
            <p:cNvPicPr preferRelativeResize="0"/>
            <p:nvPr/>
          </p:nvPicPr>
          <p:blipFill>
            <a:blip r:embed="rId8">
              <a:alphaModFix/>
            </a:blip>
            <a:stretch>
              <a:fillRect/>
            </a:stretch>
          </p:blipFill>
          <p:spPr>
            <a:xfrm>
              <a:off x="-137250" y="4914899"/>
              <a:ext cx="4211474" cy="587551"/>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a:blip r:embed="rId2">
            <a:alphaModFix amt="86000"/>
          </a:blip>
          <a:stretch>
            <a:fillRect/>
          </a:stretch>
        </p:blipFill>
        <p:spPr>
          <a:xfrm>
            <a:off x="-82550" y="-5229223"/>
            <a:ext cx="9309101" cy="7880948"/>
          </a:xfrm>
          <a:prstGeom prst="rect">
            <a:avLst/>
          </a:prstGeom>
          <a:noFill/>
          <a:ln>
            <a:noFill/>
          </a:ln>
        </p:spPr>
      </p:pic>
      <p:grpSp>
        <p:nvGrpSpPr>
          <p:cNvPr id="45" name="Google Shape;45;p5"/>
          <p:cNvGrpSpPr/>
          <p:nvPr/>
        </p:nvGrpSpPr>
        <p:grpSpPr>
          <a:xfrm>
            <a:off x="4349312" y="-152000"/>
            <a:ext cx="7073983" cy="1420051"/>
            <a:chOff x="3463488" y="-123425"/>
            <a:chExt cx="7073983" cy="1420051"/>
          </a:xfrm>
        </p:grpSpPr>
        <p:pic>
          <p:nvPicPr>
            <p:cNvPr id="46" name="Google Shape;46;p5"/>
            <p:cNvPicPr preferRelativeResize="0"/>
            <p:nvPr/>
          </p:nvPicPr>
          <p:blipFill>
            <a:blip r:embed="rId3">
              <a:alphaModFix/>
            </a:blip>
            <a:stretch>
              <a:fillRect/>
            </a:stretch>
          </p:blipFill>
          <p:spPr>
            <a:xfrm>
              <a:off x="3776863" y="-123425"/>
              <a:ext cx="6724326" cy="1420051"/>
            </a:xfrm>
            <a:prstGeom prst="rect">
              <a:avLst/>
            </a:prstGeom>
            <a:noFill/>
            <a:ln>
              <a:noFill/>
            </a:ln>
          </p:spPr>
        </p:pic>
        <p:pic>
          <p:nvPicPr>
            <p:cNvPr id="47" name="Google Shape;47;p5"/>
            <p:cNvPicPr preferRelativeResize="0"/>
            <p:nvPr/>
          </p:nvPicPr>
          <p:blipFill>
            <a:blip r:embed="rId4">
              <a:alphaModFix/>
            </a:blip>
            <a:stretch>
              <a:fillRect/>
            </a:stretch>
          </p:blipFill>
          <p:spPr>
            <a:xfrm>
              <a:off x="3463487" y="-6825"/>
              <a:ext cx="7073983" cy="974925"/>
            </a:xfrm>
            <a:prstGeom prst="rect">
              <a:avLst/>
            </a:prstGeom>
            <a:noFill/>
            <a:ln>
              <a:noFill/>
            </a:ln>
          </p:spPr>
        </p:pic>
      </p:grpSp>
      <p:grpSp>
        <p:nvGrpSpPr>
          <p:cNvPr id="48" name="Google Shape;48;p5"/>
          <p:cNvGrpSpPr/>
          <p:nvPr/>
        </p:nvGrpSpPr>
        <p:grpSpPr>
          <a:xfrm flipH="1">
            <a:off x="-550850" y="4413698"/>
            <a:ext cx="10207724" cy="2155679"/>
            <a:chOff x="-550850" y="4185098"/>
            <a:chExt cx="10207724" cy="2155679"/>
          </a:xfrm>
        </p:grpSpPr>
        <p:pic>
          <p:nvPicPr>
            <p:cNvPr id="49" name="Google Shape;49;p5"/>
            <p:cNvPicPr preferRelativeResize="0"/>
            <p:nvPr/>
          </p:nvPicPr>
          <p:blipFill>
            <a:blip r:embed="rId5">
              <a:alphaModFix/>
            </a:blip>
            <a:stretch>
              <a:fillRect/>
            </a:stretch>
          </p:blipFill>
          <p:spPr>
            <a:xfrm>
              <a:off x="-550850" y="4185098"/>
              <a:ext cx="10207724" cy="2155679"/>
            </a:xfrm>
            <a:prstGeom prst="rect">
              <a:avLst/>
            </a:prstGeom>
            <a:noFill/>
            <a:ln>
              <a:noFill/>
            </a:ln>
          </p:spPr>
        </p:pic>
        <p:pic>
          <p:nvPicPr>
            <p:cNvPr id="50" name="Google Shape;50;p5"/>
            <p:cNvPicPr preferRelativeResize="0"/>
            <p:nvPr/>
          </p:nvPicPr>
          <p:blipFill>
            <a:blip r:embed="rId6">
              <a:alphaModFix/>
            </a:blip>
            <a:stretch>
              <a:fillRect/>
            </a:stretch>
          </p:blipFill>
          <p:spPr>
            <a:xfrm>
              <a:off x="-398450" y="4600763"/>
              <a:ext cx="2504500" cy="930542"/>
            </a:xfrm>
            <a:prstGeom prst="rect">
              <a:avLst/>
            </a:prstGeom>
            <a:noFill/>
            <a:ln>
              <a:noFill/>
            </a:ln>
          </p:spPr>
        </p:pic>
        <p:pic>
          <p:nvPicPr>
            <p:cNvPr id="51" name="Google Shape;51;p5"/>
            <p:cNvPicPr preferRelativeResize="0"/>
            <p:nvPr/>
          </p:nvPicPr>
          <p:blipFill>
            <a:blip r:embed="rId7">
              <a:alphaModFix/>
            </a:blip>
            <a:stretch>
              <a:fillRect/>
            </a:stretch>
          </p:blipFill>
          <p:spPr>
            <a:xfrm>
              <a:off x="5132875" y="4520757"/>
              <a:ext cx="4211476" cy="797468"/>
            </a:xfrm>
            <a:prstGeom prst="rect">
              <a:avLst/>
            </a:prstGeom>
            <a:noFill/>
            <a:ln>
              <a:noFill/>
            </a:ln>
          </p:spPr>
        </p:pic>
      </p:grpSp>
      <p:sp>
        <p:nvSpPr>
          <p:cNvPr id="52" name="Google Shape;5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4923125" y="2726551"/>
            <a:ext cx="2735100" cy="14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2"/>
          </p:nvPr>
        </p:nvSpPr>
        <p:spPr>
          <a:xfrm>
            <a:off x="1485775" y="2726552"/>
            <a:ext cx="2735100" cy="14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3"/>
          </p:nvPr>
        </p:nvSpPr>
        <p:spPr>
          <a:xfrm>
            <a:off x="1485775" y="2229100"/>
            <a:ext cx="2735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5"/>
          <p:cNvSpPr txBox="1">
            <a:spLocks noGrp="1"/>
          </p:cNvSpPr>
          <p:nvPr>
            <p:ph type="subTitle" idx="4"/>
          </p:nvPr>
        </p:nvSpPr>
        <p:spPr>
          <a:xfrm>
            <a:off x="4923125" y="2229100"/>
            <a:ext cx="2735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a:blip r:embed="rId2">
            <a:alphaModFix amt="86000"/>
          </a:blip>
          <a:stretch>
            <a:fillRect/>
          </a:stretch>
        </p:blipFill>
        <p:spPr>
          <a:xfrm>
            <a:off x="6277050" y="581027"/>
            <a:ext cx="9309101" cy="7880948"/>
          </a:xfrm>
          <a:prstGeom prst="rect">
            <a:avLst/>
          </a:prstGeom>
          <a:noFill/>
          <a:ln>
            <a:noFill/>
          </a:ln>
        </p:spPr>
      </p:pic>
      <p:grpSp>
        <p:nvGrpSpPr>
          <p:cNvPr id="68" name="Google Shape;68;p7"/>
          <p:cNvGrpSpPr/>
          <p:nvPr/>
        </p:nvGrpSpPr>
        <p:grpSpPr>
          <a:xfrm>
            <a:off x="1863775" y="4371409"/>
            <a:ext cx="8400200" cy="1414464"/>
            <a:chOff x="1254175" y="2923609"/>
            <a:chExt cx="8400200" cy="1414464"/>
          </a:xfrm>
        </p:grpSpPr>
        <p:pic>
          <p:nvPicPr>
            <p:cNvPr id="69" name="Google Shape;69;p7"/>
            <p:cNvPicPr preferRelativeResize="0"/>
            <p:nvPr/>
          </p:nvPicPr>
          <p:blipFill>
            <a:blip r:embed="rId3">
              <a:alphaModFix/>
            </a:blip>
            <a:stretch>
              <a:fillRect/>
            </a:stretch>
          </p:blipFill>
          <p:spPr>
            <a:xfrm>
              <a:off x="1763725" y="2997790"/>
              <a:ext cx="7513876" cy="1277001"/>
            </a:xfrm>
            <a:prstGeom prst="rect">
              <a:avLst/>
            </a:prstGeom>
            <a:noFill/>
            <a:ln>
              <a:noFill/>
            </a:ln>
          </p:spPr>
        </p:pic>
        <p:pic>
          <p:nvPicPr>
            <p:cNvPr id="70" name="Google Shape;70;p7"/>
            <p:cNvPicPr preferRelativeResize="0"/>
            <p:nvPr/>
          </p:nvPicPr>
          <p:blipFill>
            <a:blip r:embed="rId4">
              <a:alphaModFix/>
            </a:blip>
            <a:stretch>
              <a:fillRect/>
            </a:stretch>
          </p:blipFill>
          <p:spPr>
            <a:xfrm>
              <a:off x="1254175" y="2923609"/>
              <a:ext cx="8400200" cy="1414464"/>
            </a:xfrm>
            <a:prstGeom prst="rect">
              <a:avLst/>
            </a:prstGeom>
            <a:noFill/>
            <a:ln>
              <a:noFill/>
            </a:ln>
          </p:spPr>
        </p:pic>
      </p:grpSp>
      <p:sp>
        <p:nvSpPr>
          <p:cNvPr id="71" name="Google Shape;71;p7"/>
          <p:cNvSpPr txBox="1">
            <a:spLocks noGrp="1"/>
          </p:cNvSpPr>
          <p:nvPr>
            <p:ph type="title"/>
          </p:nvPr>
        </p:nvSpPr>
        <p:spPr>
          <a:xfrm>
            <a:off x="3996600" y="902013"/>
            <a:ext cx="44235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7"/>
          <p:cNvSpPr txBox="1">
            <a:spLocks noGrp="1"/>
          </p:cNvSpPr>
          <p:nvPr>
            <p:ph type="body" idx="1"/>
          </p:nvPr>
        </p:nvSpPr>
        <p:spPr>
          <a:xfrm>
            <a:off x="3996600" y="2092300"/>
            <a:ext cx="4423500" cy="214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73" name="Google Shape;73;p7"/>
          <p:cNvSpPr>
            <a:spLocks noGrp="1"/>
          </p:cNvSpPr>
          <p:nvPr>
            <p:ph type="pic" idx="2"/>
          </p:nvPr>
        </p:nvSpPr>
        <p:spPr>
          <a:xfrm flipH="1">
            <a:off x="266675" y="318750"/>
            <a:ext cx="3346800" cy="4506000"/>
          </a:xfrm>
          <a:prstGeom prst="ellipse">
            <a:avLst/>
          </a:prstGeom>
          <a:noFill/>
          <a:ln>
            <a:noFill/>
          </a:ln>
        </p:spPr>
      </p:sp>
      <p:grpSp>
        <p:nvGrpSpPr>
          <p:cNvPr id="74" name="Google Shape;74;p7"/>
          <p:cNvGrpSpPr/>
          <p:nvPr/>
        </p:nvGrpSpPr>
        <p:grpSpPr>
          <a:xfrm>
            <a:off x="1314619" y="-358900"/>
            <a:ext cx="8426690" cy="1577975"/>
            <a:chOff x="1314619" y="-508000"/>
            <a:chExt cx="8426690" cy="1577975"/>
          </a:xfrm>
        </p:grpSpPr>
        <p:sp>
          <p:nvSpPr>
            <p:cNvPr id="75" name="Google Shape;75;p7"/>
            <p:cNvSpPr/>
            <p:nvPr/>
          </p:nvSpPr>
          <p:spPr>
            <a:xfrm flipH="1">
              <a:off x="1314619" y="-175975"/>
              <a:ext cx="8086556" cy="974919"/>
            </a:xfrm>
            <a:custGeom>
              <a:avLst/>
              <a:gdLst/>
              <a:ahLst/>
              <a:cxnLst/>
              <a:rect l="l" t="t" r="r" b="b"/>
              <a:pathLst>
                <a:path w="138214" h="18640" extrusionOk="0">
                  <a:moveTo>
                    <a:pt x="1" y="16304"/>
                  </a:moveTo>
                  <a:cubicBezTo>
                    <a:pt x="5191" y="18640"/>
                    <a:pt x="11326" y="17673"/>
                    <a:pt x="16575" y="15455"/>
                  </a:cubicBezTo>
                  <a:cubicBezTo>
                    <a:pt x="21825" y="13260"/>
                    <a:pt x="26508" y="9910"/>
                    <a:pt x="31617" y="7397"/>
                  </a:cubicBezTo>
                  <a:cubicBezTo>
                    <a:pt x="43307" y="1581"/>
                    <a:pt x="57133" y="213"/>
                    <a:pt x="69744" y="3587"/>
                  </a:cubicBezTo>
                  <a:cubicBezTo>
                    <a:pt x="79595" y="6241"/>
                    <a:pt x="88631" y="11656"/>
                    <a:pt x="98659" y="13532"/>
                  </a:cubicBezTo>
                  <a:cubicBezTo>
                    <a:pt x="112980" y="16210"/>
                    <a:pt x="128540" y="10889"/>
                    <a:pt x="138214" y="1"/>
                  </a:cubicBezTo>
                  <a:lnTo>
                    <a:pt x="1" y="1"/>
                  </a:lnTo>
                  <a:close/>
                </a:path>
              </a:pathLst>
            </a:custGeom>
            <a:gradFill>
              <a:gsLst>
                <a:gs pos="0">
                  <a:srgbClr val="C0C9D3">
                    <a:alpha val="50588"/>
                  </a:srgbClr>
                </a:gs>
                <a:gs pos="100000">
                  <a:srgbClr val="F8FAFB">
                    <a:alpha val="5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1735534" y="-508000"/>
              <a:ext cx="8005775" cy="1577975"/>
            </a:xfrm>
            <a:custGeom>
              <a:avLst/>
              <a:gdLst/>
              <a:ahLst/>
              <a:cxnLst/>
              <a:rect l="l" t="t" r="r" b="b"/>
              <a:pathLst>
                <a:path w="320231" h="63119" extrusionOk="0">
                  <a:moveTo>
                    <a:pt x="1064" y="12065"/>
                  </a:moveTo>
                  <a:cubicBezTo>
                    <a:pt x="3541" y="15113"/>
                    <a:pt x="13256" y="21717"/>
                    <a:pt x="18590" y="24638"/>
                  </a:cubicBezTo>
                  <a:cubicBezTo>
                    <a:pt x="23924" y="27559"/>
                    <a:pt x="28242" y="28258"/>
                    <a:pt x="33068" y="29591"/>
                  </a:cubicBezTo>
                  <a:cubicBezTo>
                    <a:pt x="37894" y="30925"/>
                    <a:pt x="41831" y="32195"/>
                    <a:pt x="47546" y="32639"/>
                  </a:cubicBezTo>
                  <a:cubicBezTo>
                    <a:pt x="53261" y="33084"/>
                    <a:pt x="58532" y="34036"/>
                    <a:pt x="67358" y="32258"/>
                  </a:cubicBezTo>
                  <a:cubicBezTo>
                    <a:pt x="76185" y="30480"/>
                    <a:pt x="88758" y="25083"/>
                    <a:pt x="100505" y="21971"/>
                  </a:cubicBezTo>
                  <a:cubicBezTo>
                    <a:pt x="112253" y="18860"/>
                    <a:pt x="126985" y="14859"/>
                    <a:pt x="137843" y="13589"/>
                  </a:cubicBezTo>
                  <a:cubicBezTo>
                    <a:pt x="148702" y="12319"/>
                    <a:pt x="155560" y="13145"/>
                    <a:pt x="165656" y="14351"/>
                  </a:cubicBezTo>
                  <a:cubicBezTo>
                    <a:pt x="175753" y="15558"/>
                    <a:pt x="187246" y="17272"/>
                    <a:pt x="198422" y="20828"/>
                  </a:cubicBezTo>
                  <a:cubicBezTo>
                    <a:pt x="209598" y="24384"/>
                    <a:pt x="223441" y="31242"/>
                    <a:pt x="232712" y="35687"/>
                  </a:cubicBezTo>
                  <a:cubicBezTo>
                    <a:pt x="241983" y="40132"/>
                    <a:pt x="246936" y="43561"/>
                    <a:pt x="254048" y="47498"/>
                  </a:cubicBezTo>
                  <a:cubicBezTo>
                    <a:pt x="261160" y="51435"/>
                    <a:pt x="269542" y="56769"/>
                    <a:pt x="275384" y="59309"/>
                  </a:cubicBezTo>
                  <a:cubicBezTo>
                    <a:pt x="281226" y="61849"/>
                    <a:pt x="284782" y="62167"/>
                    <a:pt x="289100" y="62738"/>
                  </a:cubicBezTo>
                  <a:cubicBezTo>
                    <a:pt x="293418" y="63310"/>
                    <a:pt x="297228" y="63119"/>
                    <a:pt x="301292" y="62738"/>
                  </a:cubicBezTo>
                  <a:cubicBezTo>
                    <a:pt x="305356" y="62357"/>
                    <a:pt x="310817" y="61468"/>
                    <a:pt x="313484" y="60452"/>
                  </a:cubicBezTo>
                  <a:cubicBezTo>
                    <a:pt x="316151" y="59436"/>
                    <a:pt x="316215" y="58801"/>
                    <a:pt x="317294" y="56642"/>
                  </a:cubicBezTo>
                  <a:cubicBezTo>
                    <a:pt x="318374" y="54483"/>
                    <a:pt x="319517" y="53975"/>
                    <a:pt x="319961" y="47498"/>
                  </a:cubicBezTo>
                  <a:cubicBezTo>
                    <a:pt x="320406" y="41021"/>
                    <a:pt x="320025" y="25083"/>
                    <a:pt x="319961" y="17780"/>
                  </a:cubicBezTo>
                  <a:cubicBezTo>
                    <a:pt x="319898" y="10478"/>
                    <a:pt x="320787" y="6350"/>
                    <a:pt x="319580" y="3683"/>
                  </a:cubicBezTo>
                  <a:cubicBezTo>
                    <a:pt x="318374" y="1016"/>
                    <a:pt x="317993" y="2286"/>
                    <a:pt x="312722" y="1778"/>
                  </a:cubicBezTo>
                  <a:cubicBezTo>
                    <a:pt x="307452" y="1270"/>
                    <a:pt x="314119" y="889"/>
                    <a:pt x="287957" y="635"/>
                  </a:cubicBezTo>
                  <a:cubicBezTo>
                    <a:pt x="261795" y="381"/>
                    <a:pt x="193977" y="0"/>
                    <a:pt x="155750" y="254"/>
                  </a:cubicBezTo>
                  <a:cubicBezTo>
                    <a:pt x="117523" y="508"/>
                    <a:pt x="81773" y="1524"/>
                    <a:pt x="58595" y="2159"/>
                  </a:cubicBezTo>
                  <a:cubicBezTo>
                    <a:pt x="35418" y="2794"/>
                    <a:pt x="25829" y="3366"/>
                    <a:pt x="16685" y="4064"/>
                  </a:cubicBezTo>
                  <a:cubicBezTo>
                    <a:pt x="7541" y="4763"/>
                    <a:pt x="6335" y="5017"/>
                    <a:pt x="3731" y="6350"/>
                  </a:cubicBezTo>
                  <a:cubicBezTo>
                    <a:pt x="1128" y="7684"/>
                    <a:pt x="-1412" y="9017"/>
                    <a:pt x="1064" y="12065"/>
                  </a:cubicBezTo>
                  <a:close/>
                </a:path>
              </a:pathLst>
            </a:custGeom>
            <a:gradFill>
              <a:gsLst>
                <a:gs pos="0">
                  <a:srgbClr val="C0C9D3">
                    <a:alpha val="50588"/>
                  </a:srgbClr>
                </a:gs>
                <a:gs pos="100000">
                  <a:srgbClr val="F8FAFB">
                    <a:alpha val="52941"/>
                  </a:srgbClr>
                </a:gs>
              </a:gsLst>
              <a:lin ang="5400012" scaled="0"/>
            </a:gra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mt="86000"/>
          </a:blip>
          <a:stretch>
            <a:fillRect/>
          </a:stretch>
        </p:blipFill>
        <p:spPr>
          <a:xfrm>
            <a:off x="6598100" y="58390"/>
            <a:ext cx="9309101" cy="7880948"/>
          </a:xfrm>
          <a:prstGeom prst="rect">
            <a:avLst/>
          </a:prstGeom>
          <a:noFill/>
          <a:ln>
            <a:noFill/>
          </a:ln>
        </p:spPr>
      </p:pic>
      <p:pic>
        <p:nvPicPr>
          <p:cNvPr id="79" name="Google Shape;79;p8"/>
          <p:cNvPicPr preferRelativeResize="0"/>
          <p:nvPr/>
        </p:nvPicPr>
        <p:blipFill>
          <a:blip r:embed="rId2">
            <a:alphaModFix amt="86000"/>
          </a:blip>
          <a:stretch>
            <a:fillRect/>
          </a:stretch>
        </p:blipFill>
        <p:spPr>
          <a:xfrm>
            <a:off x="-6317800" y="-2913410"/>
            <a:ext cx="9309101" cy="7880948"/>
          </a:xfrm>
          <a:prstGeom prst="rect">
            <a:avLst/>
          </a:prstGeom>
          <a:noFill/>
          <a:ln>
            <a:noFill/>
          </a:ln>
        </p:spPr>
      </p:pic>
      <p:sp>
        <p:nvSpPr>
          <p:cNvPr id="80" name="Google Shape;80;p8"/>
          <p:cNvSpPr txBox="1">
            <a:spLocks noGrp="1"/>
          </p:cNvSpPr>
          <p:nvPr>
            <p:ph type="title"/>
          </p:nvPr>
        </p:nvSpPr>
        <p:spPr>
          <a:xfrm>
            <a:off x="2162175" y="1307100"/>
            <a:ext cx="48195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1" name="Google Shape;81;p8"/>
          <p:cNvGrpSpPr/>
          <p:nvPr/>
        </p:nvGrpSpPr>
        <p:grpSpPr>
          <a:xfrm flipH="1">
            <a:off x="-20650" y="4234675"/>
            <a:ext cx="10031426" cy="1246975"/>
            <a:chOff x="-863600" y="4463275"/>
            <a:chExt cx="10031426" cy="1246975"/>
          </a:xfrm>
        </p:grpSpPr>
        <p:pic>
          <p:nvPicPr>
            <p:cNvPr id="82" name="Google Shape;82;p8"/>
            <p:cNvPicPr preferRelativeResize="0"/>
            <p:nvPr/>
          </p:nvPicPr>
          <p:blipFill>
            <a:blip r:embed="rId3">
              <a:alphaModFix/>
            </a:blip>
            <a:stretch>
              <a:fillRect/>
            </a:stretch>
          </p:blipFill>
          <p:spPr>
            <a:xfrm rot="10800000" flipH="1">
              <a:off x="-863600" y="4500575"/>
              <a:ext cx="10007601" cy="1016750"/>
            </a:xfrm>
            <a:prstGeom prst="rect">
              <a:avLst/>
            </a:prstGeom>
            <a:noFill/>
            <a:ln>
              <a:noFill/>
            </a:ln>
          </p:spPr>
        </p:pic>
        <p:pic>
          <p:nvPicPr>
            <p:cNvPr id="83" name="Google Shape;83;p8"/>
            <p:cNvPicPr preferRelativeResize="0"/>
            <p:nvPr/>
          </p:nvPicPr>
          <p:blipFill>
            <a:blip r:embed="rId4">
              <a:alphaModFix/>
            </a:blip>
            <a:stretch>
              <a:fillRect/>
            </a:stretch>
          </p:blipFill>
          <p:spPr>
            <a:xfrm>
              <a:off x="-19049" y="4463275"/>
              <a:ext cx="9186875" cy="1246975"/>
            </a:xfrm>
            <a:prstGeom prst="rect">
              <a:avLst/>
            </a:prstGeom>
            <a:noFill/>
            <a:ln>
              <a:noFill/>
            </a:ln>
          </p:spPr>
        </p:pic>
      </p:grpSp>
      <p:grpSp>
        <p:nvGrpSpPr>
          <p:cNvPr id="84" name="Google Shape;84;p8"/>
          <p:cNvGrpSpPr/>
          <p:nvPr/>
        </p:nvGrpSpPr>
        <p:grpSpPr>
          <a:xfrm rot="10800000">
            <a:off x="-718000" y="-530309"/>
            <a:ext cx="10100130" cy="1495647"/>
            <a:chOff x="-382600" y="4598975"/>
            <a:chExt cx="10302050" cy="1110684"/>
          </a:xfrm>
        </p:grpSpPr>
        <p:pic>
          <p:nvPicPr>
            <p:cNvPr id="85" name="Google Shape;85;p8"/>
            <p:cNvPicPr preferRelativeResize="0"/>
            <p:nvPr/>
          </p:nvPicPr>
          <p:blipFill>
            <a:blip r:embed="rId5">
              <a:alphaModFix/>
            </a:blip>
            <a:stretch>
              <a:fillRect/>
            </a:stretch>
          </p:blipFill>
          <p:spPr>
            <a:xfrm>
              <a:off x="-382600" y="4598975"/>
              <a:ext cx="10100426" cy="1110684"/>
            </a:xfrm>
            <a:prstGeom prst="rect">
              <a:avLst/>
            </a:prstGeom>
            <a:noFill/>
            <a:ln>
              <a:noFill/>
            </a:ln>
          </p:spPr>
        </p:pic>
        <p:pic>
          <p:nvPicPr>
            <p:cNvPr id="86" name="Google Shape;86;p8"/>
            <p:cNvPicPr preferRelativeResize="0"/>
            <p:nvPr/>
          </p:nvPicPr>
          <p:blipFill>
            <a:blip r:embed="rId6">
              <a:alphaModFix/>
            </a:blip>
            <a:stretch>
              <a:fillRect/>
            </a:stretch>
          </p:blipFill>
          <p:spPr>
            <a:xfrm>
              <a:off x="5819775" y="4686951"/>
              <a:ext cx="4099675" cy="802103"/>
            </a:xfrm>
            <a:prstGeom prst="rect">
              <a:avLst/>
            </a:prstGeom>
            <a:noFill/>
            <a:ln>
              <a:noFill/>
            </a:ln>
          </p:spPr>
        </p:pic>
        <p:pic>
          <p:nvPicPr>
            <p:cNvPr id="87" name="Google Shape;87;p8"/>
            <p:cNvPicPr preferRelativeResize="0"/>
            <p:nvPr/>
          </p:nvPicPr>
          <p:blipFill>
            <a:blip r:embed="rId7">
              <a:alphaModFix/>
            </a:blip>
            <a:stretch>
              <a:fillRect/>
            </a:stretch>
          </p:blipFill>
          <p:spPr>
            <a:xfrm>
              <a:off x="-137250" y="4914899"/>
              <a:ext cx="4211474" cy="58755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pic>
        <p:nvPicPr>
          <p:cNvPr id="89" name="Google Shape;89;p9"/>
          <p:cNvPicPr preferRelativeResize="0"/>
          <p:nvPr/>
        </p:nvPicPr>
        <p:blipFill>
          <a:blip r:embed="rId2">
            <a:alphaModFix amt="86000"/>
          </a:blip>
          <a:stretch>
            <a:fillRect/>
          </a:stretch>
        </p:blipFill>
        <p:spPr>
          <a:xfrm>
            <a:off x="-82550" y="2211040"/>
            <a:ext cx="9309101" cy="7880948"/>
          </a:xfrm>
          <a:prstGeom prst="rect">
            <a:avLst/>
          </a:prstGeom>
          <a:noFill/>
          <a:ln>
            <a:noFill/>
          </a:ln>
        </p:spPr>
      </p:pic>
      <p:sp>
        <p:nvSpPr>
          <p:cNvPr id="90" name="Google Shape;90;p9"/>
          <p:cNvSpPr txBox="1">
            <a:spLocks noGrp="1"/>
          </p:cNvSpPr>
          <p:nvPr>
            <p:ph type="title"/>
          </p:nvPr>
        </p:nvSpPr>
        <p:spPr>
          <a:xfrm>
            <a:off x="1954225" y="1561012"/>
            <a:ext cx="5235600" cy="150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 name="Google Shape;91;p9"/>
          <p:cNvSpPr txBox="1">
            <a:spLocks noGrp="1"/>
          </p:cNvSpPr>
          <p:nvPr>
            <p:ph type="subTitle" idx="1"/>
          </p:nvPr>
        </p:nvSpPr>
        <p:spPr>
          <a:xfrm>
            <a:off x="1954300" y="3062288"/>
            <a:ext cx="5235600" cy="5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2" name="Google Shape;92;p9"/>
          <p:cNvGrpSpPr/>
          <p:nvPr/>
        </p:nvGrpSpPr>
        <p:grpSpPr>
          <a:xfrm rot="10800000">
            <a:off x="4533890" y="4195875"/>
            <a:ext cx="6556459" cy="1910339"/>
            <a:chOff x="4433096" y="-874331"/>
            <a:chExt cx="6359937" cy="1387824"/>
          </a:xfrm>
        </p:grpSpPr>
        <p:pic>
          <p:nvPicPr>
            <p:cNvPr id="93" name="Google Shape;93;p9"/>
            <p:cNvPicPr preferRelativeResize="0"/>
            <p:nvPr/>
          </p:nvPicPr>
          <p:blipFill>
            <a:blip r:embed="rId3">
              <a:alphaModFix/>
            </a:blip>
            <a:stretch>
              <a:fillRect/>
            </a:stretch>
          </p:blipFill>
          <p:spPr>
            <a:xfrm>
              <a:off x="4433096" y="-355977"/>
              <a:ext cx="4368804" cy="869470"/>
            </a:xfrm>
            <a:prstGeom prst="rect">
              <a:avLst/>
            </a:prstGeom>
            <a:noFill/>
            <a:ln>
              <a:noFill/>
            </a:ln>
          </p:spPr>
        </p:pic>
        <p:pic>
          <p:nvPicPr>
            <p:cNvPr id="94" name="Google Shape;94;p9"/>
            <p:cNvPicPr preferRelativeResize="0"/>
            <p:nvPr/>
          </p:nvPicPr>
          <p:blipFill>
            <a:blip r:embed="rId4">
              <a:alphaModFix/>
            </a:blip>
            <a:stretch>
              <a:fillRect/>
            </a:stretch>
          </p:blipFill>
          <p:spPr>
            <a:xfrm>
              <a:off x="5922433" y="-874331"/>
              <a:ext cx="4870600" cy="1198779"/>
            </a:xfrm>
            <a:prstGeom prst="rect">
              <a:avLst/>
            </a:prstGeom>
            <a:noFill/>
            <a:ln>
              <a:noFill/>
            </a:ln>
          </p:spPr>
        </p:pic>
      </p:grpSp>
      <p:grpSp>
        <p:nvGrpSpPr>
          <p:cNvPr id="95" name="Google Shape;95;p9"/>
          <p:cNvGrpSpPr/>
          <p:nvPr/>
        </p:nvGrpSpPr>
        <p:grpSpPr>
          <a:xfrm rot="10800000" flipH="1">
            <a:off x="-1624482" y="-1556287"/>
            <a:ext cx="7163458" cy="2785769"/>
            <a:chOff x="8018526" y="4192453"/>
            <a:chExt cx="4956724" cy="1927601"/>
          </a:xfrm>
        </p:grpSpPr>
        <p:pic>
          <p:nvPicPr>
            <p:cNvPr id="96" name="Google Shape;96;p9"/>
            <p:cNvPicPr preferRelativeResize="0"/>
            <p:nvPr/>
          </p:nvPicPr>
          <p:blipFill>
            <a:blip r:embed="rId5">
              <a:alphaModFix/>
            </a:blip>
            <a:stretch>
              <a:fillRect/>
            </a:stretch>
          </p:blipFill>
          <p:spPr>
            <a:xfrm>
              <a:off x="8498840" y="4411229"/>
              <a:ext cx="3221051" cy="1708825"/>
            </a:xfrm>
            <a:prstGeom prst="rect">
              <a:avLst/>
            </a:prstGeom>
            <a:noFill/>
            <a:ln>
              <a:noFill/>
            </a:ln>
          </p:spPr>
        </p:pic>
        <p:pic>
          <p:nvPicPr>
            <p:cNvPr id="97" name="Google Shape;97;p9"/>
            <p:cNvPicPr preferRelativeResize="0"/>
            <p:nvPr/>
          </p:nvPicPr>
          <p:blipFill>
            <a:blip r:embed="rId6">
              <a:alphaModFix/>
            </a:blip>
            <a:stretch>
              <a:fillRect/>
            </a:stretch>
          </p:blipFill>
          <p:spPr>
            <a:xfrm rot="10800000">
              <a:off x="8018526" y="4192453"/>
              <a:ext cx="4956724" cy="14082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a:spLocks noGrp="1"/>
          </p:cNvSpPr>
          <p:nvPr>
            <p:ph type="pic" idx="2"/>
          </p:nvPr>
        </p:nvSpPr>
        <p:spPr>
          <a:xfrm>
            <a:off x="-6875" y="0"/>
            <a:ext cx="9144000" cy="5157300"/>
          </a:xfrm>
          <a:prstGeom prst="rect">
            <a:avLst/>
          </a:prstGeom>
          <a:noFill/>
          <a:ln>
            <a:noFill/>
          </a:ln>
        </p:spPr>
      </p:sp>
      <p:sp>
        <p:nvSpPr>
          <p:cNvPr id="100" name="Google Shape;100;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1" name="Google Shape;101;p10"/>
          <p:cNvGrpSpPr/>
          <p:nvPr/>
        </p:nvGrpSpPr>
        <p:grpSpPr>
          <a:xfrm rot="10800000" flipH="1">
            <a:off x="7589900" y="-1144013"/>
            <a:ext cx="5109126" cy="1710933"/>
            <a:chOff x="7866125" y="4042145"/>
            <a:chExt cx="5109126" cy="1710933"/>
          </a:xfrm>
        </p:grpSpPr>
        <p:pic>
          <p:nvPicPr>
            <p:cNvPr id="102" name="Google Shape;102;p10"/>
            <p:cNvPicPr preferRelativeResize="0"/>
            <p:nvPr/>
          </p:nvPicPr>
          <p:blipFill>
            <a:blip r:embed="rId2">
              <a:alphaModFix/>
            </a:blip>
            <a:stretch>
              <a:fillRect/>
            </a:stretch>
          </p:blipFill>
          <p:spPr>
            <a:xfrm>
              <a:off x="7866125" y="4042145"/>
              <a:ext cx="3221051" cy="1708825"/>
            </a:xfrm>
            <a:prstGeom prst="rect">
              <a:avLst/>
            </a:prstGeom>
            <a:noFill/>
            <a:ln>
              <a:noFill/>
            </a:ln>
          </p:spPr>
        </p:pic>
        <p:pic>
          <p:nvPicPr>
            <p:cNvPr id="103" name="Google Shape;103;p10"/>
            <p:cNvPicPr preferRelativeResize="0"/>
            <p:nvPr/>
          </p:nvPicPr>
          <p:blipFill>
            <a:blip r:embed="rId3">
              <a:alphaModFix/>
            </a:blip>
            <a:stretch>
              <a:fillRect/>
            </a:stretch>
          </p:blipFill>
          <p:spPr>
            <a:xfrm rot="10800000">
              <a:off x="8018526" y="4344853"/>
              <a:ext cx="4956724" cy="1408225"/>
            </a:xfrm>
            <a:prstGeom prst="rect">
              <a:avLst/>
            </a:prstGeom>
            <a:noFill/>
            <a:ln>
              <a:noFill/>
            </a:ln>
          </p:spPr>
        </p:pic>
      </p:grpSp>
      <p:grpSp>
        <p:nvGrpSpPr>
          <p:cNvPr id="104" name="Google Shape;104;p10"/>
          <p:cNvGrpSpPr/>
          <p:nvPr/>
        </p:nvGrpSpPr>
        <p:grpSpPr>
          <a:xfrm flipH="1">
            <a:off x="-407975" y="4609500"/>
            <a:ext cx="6800850" cy="711750"/>
            <a:chOff x="2935300" y="4514250"/>
            <a:chExt cx="6800850" cy="711750"/>
          </a:xfrm>
        </p:grpSpPr>
        <p:pic>
          <p:nvPicPr>
            <p:cNvPr id="105" name="Google Shape;105;p10"/>
            <p:cNvPicPr preferRelativeResize="0"/>
            <p:nvPr/>
          </p:nvPicPr>
          <p:blipFill>
            <a:blip r:embed="rId4">
              <a:alphaModFix/>
            </a:blip>
            <a:stretch>
              <a:fillRect/>
            </a:stretch>
          </p:blipFill>
          <p:spPr>
            <a:xfrm rot="10800000" flipH="1">
              <a:off x="3486150" y="4514250"/>
              <a:ext cx="6250000" cy="663650"/>
            </a:xfrm>
            <a:prstGeom prst="rect">
              <a:avLst/>
            </a:prstGeom>
            <a:noFill/>
            <a:ln>
              <a:noFill/>
            </a:ln>
          </p:spPr>
        </p:pic>
        <p:pic>
          <p:nvPicPr>
            <p:cNvPr id="106" name="Google Shape;106;p10"/>
            <p:cNvPicPr preferRelativeResize="0"/>
            <p:nvPr/>
          </p:nvPicPr>
          <p:blipFill>
            <a:blip r:embed="rId5">
              <a:alphaModFix/>
            </a:blip>
            <a:stretch>
              <a:fillRect/>
            </a:stretch>
          </p:blipFill>
          <p:spPr>
            <a:xfrm rot="10800000" flipH="1">
              <a:off x="2935300" y="4782050"/>
              <a:ext cx="6515101" cy="443950"/>
            </a:xfrm>
            <a:prstGeom prst="rect">
              <a:avLst/>
            </a:prstGeom>
            <a:noFill/>
            <a:ln>
              <a:noFill/>
            </a:ln>
          </p:spPr>
        </p:pic>
      </p:grpSp>
      <p:grpSp>
        <p:nvGrpSpPr>
          <p:cNvPr id="107" name="Google Shape;107;p10"/>
          <p:cNvGrpSpPr/>
          <p:nvPr/>
        </p:nvGrpSpPr>
        <p:grpSpPr>
          <a:xfrm>
            <a:off x="-746275" y="-629850"/>
            <a:ext cx="4743450" cy="1196775"/>
            <a:chOff x="720575" y="-477450"/>
            <a:chExt cx="4743450" cy="1196775"/>
          </a:xfrm>
        </p:grpSpPr>
        <p:pic>
          <p:nvPicPr>
            <p:cNvPr id="108" name="Google Shape;108;p10"/>
            <p:cNvPicPr preferRelativeResize="0"/>
            <p:nvPr/>
          </p:nvPicPr>
          <p:blipFill>
            <a:blip r:embed="rId6">
              <a:alphaModFix/>
            </a:blip>
            <a:stretch>
              <a:fillRect/>
            </a:stretch>
          </p:blipFill>
          <p:spPr>
            <a:xfrm rot="10800000" flipH="1">
              <a:off x="720575" y="-477450"/>
              <a:ext cx="4743450" cy="1196775"/>
            </a:xfrm>
            <a:prstGeom prst="rect">
              <a:avLst/>
            </a:prstGeom>
            <a:noFill/>
            <a:ln>
              <a:noFill/>
            </a:ln>
          </p:spPr>
        </p:pic>
        <p:pic>
          <p:nvPicPr>
            <p:cNvPr id="109" name="Google Shape;109;p10"/>
            <p:cNvPicPr preferRelativeResize="0"/>
            <p:nvPr/>
          </p:nvPicPr>
          <p:blipFill>
            <a:blip r:embed="rId2">
              <a:alphaModFix/>
            </a:blip>
            <a:stretch>
              <a:fillRect/>
            </a:stretch>
          </p:blipFill>
          <p:spPr>
            <a:xfrm rot="10800000" flipH="1">
              <a:off x="1390650" y="-356200"/>
              <a:ext cx="3791924" cy="9595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14"/>
          <p:cNvPicPr preferRelativeResize="0"/>
          <p:nvPr/>
        </p:nvPicPr>
        <p:blipFill>
          <a:blip r:embed="rId2">
            <a:alphaModFix amt="86000"/>
          </a:blip>
          <a:stretch>
            <a:fillRect/>
          </a:stretch>
        </p:blipFill>
        <p:spPr>
          <a:xfrm>
            <a:off x="-6197213" y="-4543448"/>
            <a:ext cx="9309101" cy="7880948"/>
          </a:xfrm>
          <a:prstGeom prst="rect">
            <a:avLst/>
          </a:prstGeom>
          <a:noFill/>
          <a:ln>
            <a:noFill/>
          </a:ln>
        </p:spPr>
      </p:pic>
      <p:pic>
        <p:nvPicPr>
          <p:cNvPr id="149" name="Google Shape;149;p14"/>
          <p:cNvPicPr preferRelativeResize="0"/>
          <p:nvPr/>
        </p:nvPicPr>
        <p:blipFill>
          <a:blip r:embed="rId2">
            <a:alphaModFix amt="86000"/>
          </a:blip>
          <a:stretch>
            <a:fillRect/>
          </a:stretch>
        </p:blipFill>
        <p:spPr>
          <a:xfrm>
            <a:off x="5931437" y="-3209098"/>
            <a:ext cx="9309101" cy="7880948"/>
          </a:xfrm>
          <a:prstGeom prst="rect">
            <a:avLst/>
          </a:prstGeom>
          <a:noFill/>
          <a:ln>
            <a:noFill/>
          </a:ln>
        </p:spPr>
      </p:pic>
      <p:grpSp>
        <p:nvGrpSpPr>
          <p:cNvPr id="150" name="Google Shape;150;p14"/>
          <p:cNvGrpSpPr/>
          <p:nvPr/>
        </p:nvGrpSpPr>
        <p:grpSpPr>
          <a:xfrm>
            <a:off x="-342900" y="4544247"/>
            <a:ext cx="9336100" cy="1818725"/>
            <a:chOff x="-342900" y="4544247"/>
            <a:chExt cx="9336100" cy="1818725"/>
          </a:xfrm>
        </p:grpSpPr>
        <p:pic>
          <p:nvPicPr>
            <p:cNvPr id="151" name="Google Shape;151;p14"/>
            <p:cNvPicPr preferRelativeResize="0"/>
            <p:nvPr/>
          </p:nvPicPr>
          <p:blipFill>
            <a:blip r:embed="rId3">
              <a:alphaModFix/>
            </a:blip>
            <a:stretch>
              <a:fillRect/>
            </a:stretch>
          </p:blipFill>
          <p:spPr>
            <a:xfrm>
              <a:off x="381000" y="4544247"/>
              <a:ext cx="8612199" cy="1818725"/>
            </a:xfrm>
            <a:prstGeom prst="rect">
              <a:avLst/>
            </a:prstGeom>
            <a:noFill/>
            <a:ln>
              <a:noFill/>
            </a:ln>
          </p:spPr>
        </p:pic>
        <p:pic>
          <p:nvPicPr>
            <p:cNvPr id="152" name="Google Shape;152;p14"/>
            <p:cNvPicPr preferRelativeResize="0"/>
            <p:nvPr/>
          </p:nvPicPr>
          <p:blipFill>
            <a:blip r:embed="rId4">
              <a:alphaModFix/>
            </a:blip>
            <a:stretch>
              <a:fillRect/>
            </a:stretch>
          </p:blipFill>
          <p:spPr>
            <a:xfrm>
              <a:off x="5772150" y="4832123"/>
              <a:ext cx="3221050" cy="630207"/>
            </a:xfrm>
            <a:prstGeom prst="rect">
              <a:avLst/>
            </a:prstGeom>
            <a:noFill/>
            <a:ln>
              <a:noFill/>
            </a:ln>
          </p:spPr>
        </p:pic>
        <p:pic>
          <p:nvPicPr>
            <p:cNvPr id="153" name="Google Shape;153;p14"/>
            <p:cNvPicPr preferRelativeResize="0"/>
            <p:nvPr/>
          </p:nvPicPr>
          <p:blipFill>
            <a:blip r:embed="rId5">
              <a:alphaModFix/>
            </a:blip>
            <a:stretch>
              <a:fillRect/>
            </a:stretch>
          </p:blipFill>
          <p:spPr>
            <a:xfrm>
              <a:off x="-342900" y="4898979"/>
              <a:ext cx="3221049" cy="1196770"/>
            </a:xfrm>
            <a:prstGeom prst="rect">
              <a:avLst/>
            </a:prstGeom>
            <a:noFill/>
            <a:ln>
              <a:noFill/>
            </a:ln>
          </p:spPr>
        </p:pic>
      </p:grpSp>
      <p:grpSp>
        <p:nvGrpSpPr>
          <p:cNvPr id="154" name="Google Shape;154;p14"/>
          <p:cNvGrpSpPr/>
          <p:nvPr/>
        </p:nvGrpSpPr>
        <p:grpSpPr>
          <a:xfrm>
            <a:off x="6392875" y="-1082775"/>
            <a:ext cx="5934074" cy="1772602"/>
            <a:chOff x="6392875" y="-1082775"/>
            <a:chExt cx="5934074" cy="1772602"/>
          </a:xfrm>
        </p:grpSpPr>
        <p:pic>
          <p:nvPicPr>
            <p:cNvPr id="155" name="Google Shape;155;p14"/>
            <p:cNvPicPr preferRelativeResize="0"/>
            <p:nvPr/>
          </p:nvPicPr>
          <p:blipFill>
            <a:blip r:embed="rId6">
              <a:alphaModFix/>
            </a:blip>
            <a:stretch>
              <a:fillRect/>
            </a:stretch>
          </p:blipFill>
          <p:spPr>
            <a:xfrm rot="10800000" flipH="1">
              <a:off x="6392875" y="-1082775"/>
              <a:ext cx="5934074" cy="1620200"/>
            </a:xfrm>
            <a:prstGeom prst="rect">
              <a:avLst/>
            </a:prstGeom>
            <a:noFill/>
            <a:ln>
              <a:noFill/>
            </a:ln>
          </p:spPr>
        </p:pic>
        <p:pic>
          <p:nvPicPr>
            <p:cNvPr id="156" name="Google Shape;156;p14"/>
            <p:cNvPicPr preferRelativeResize="0"/>
            <p:nvPr/>
          </p:nvPicPr>
          <p:blipFill>
            <a:blip r:embed="rId5">
              <a:alphaModFix/>
            </a:blip>
            <a:stretch>
              <a:fillRect/>
            </a:stretch>
          </p:blipFill>
          <p:spPr>
            <a:xfrm rot="10800000" flipH="1">
              <a:off x="6629400" y="-506943"/>
              <a:ext cx="3221049" cy="1196770"/>
            </a:xfrm>
            <a:prstGeom prst="rect">
              <a:avLst/>
            </a:prstGeom>
            <a:noFill/>
            <a:ln>
              <a:noFill/>
            </a:ln>
          </p:spPr>
        </p:pic>
      </p:grpSp>
      <p:sp>
        <p:nvSpPr>
          <p:cNvPr id="157" name="Google Shape;15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1"/>
        <p:cNvGrpSpPr/>
        <p:nvPr/>
      </p:nvGrpSpPr>
      <p:grpSpPr>
        <a:xfrm>
          <a:off x="0" y="0"/>
          <a:ext cx="0" cy="0"/>
          <a:chOff x="0" y="0"/>
          <a:chExt cx="0" cy="0"/>
        </a:xfrm>
      </p:grpSpPr>
      <p:pic>
        <p:nvPicPr>
          <p:cNvPr id="272" name="Google Shape;272;p22"/>
          <p:cNvPicPr preferRelativeResize="0"/>
          <p:nvPr/>
        </p:nvPicPr>
        <p:blipFill>
          <a:blip r:embed="rId2">
            <a:alphaModFix amt="86000"/>
          </a:blip>
          <a:stretch>
            <a:fillRect/>
          </a:stretch>
        </p:blipFill>
        <p:spPr>
          <a:xfrm>
            <a:off x="7052062" y="-4000523"/>
            <a:ext cx="9309101" cy="7880948"/>
          </a:xfrm>
          <a:prstGeom prst="rect">
            <a:avLst/>
          </a:prstGeom>
          <a:noFill/>
          <a:ln>
            <a:noFill/>
          </a:ln>
        </p:spPr>
      </p:pic>
      <p:sp>
        <p:nvSpPr>
          <p:cNvPr id="273" name="Google Shape;273;p22"/>
          <p:cNvSpPr txBox="1"/>
          <p:nvPr/>
        </p:nvSpPr>
        <p:spPr>
          <a:xfrm>
            <a:off x="3998800" y="3366923"/>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Rubik"/>
                <a:ea typeface="Rubik"/>
                <a:cs typeface="Rubik"/>
                <a:sym typeface="Rubik"/>
              </a:rPr>
              <a:t>CREDITS:</a:t>
            </a:r>
            <a:r>
              <a:rPr lang="en" sz="1200">
                <a:solidFill>
                  <a:schemeClr val="dk1"/>
                </a:solidFill>
                <a:latin typeface="Rubik"/>
                <a:ea typeface="Rubik"/>
                <a:cs typeface="Rubik"/>
                <a:sym typeface="Rubik"/>
              </a:rPr>
              <a:t> This presentation template was created by </a:t>
            </a:r>
            <a:r>
              <a:rPr lang="en" sz="1200" b="1" u="sng">
                <a:solidFill>
                  <a:schemeClr val="dk1"/>
                </a:solidFill>
                <a:latin typeface="Rubik"/>
                <a:ea typeface="Rubik"/>
                <a:cs typeface="Rubik"/>
                <a:sym typeface="Rubik"/>
                <a:hlinkClick r:id="rId3">
                  <a:extLst>
                    <a:ext uri="{A12FA001-AC4F-418D-AE19-62706E023703}">
                      <ahyp:hlinkClr xmlns:ahyp="http://schemas.microsoft.com/office/drawing/2018/hyperlinkcolor" val="tx"/>
                    </a:ext>
                  </a:extLst>
                </a:hlinkClick>
              </a:rPr>
              <a:t>Slidesgo</a:t>
            </a:r>
            <a:r>
              <a:rPr lang="en" sz="1200" b="1" u="sng">
                <a:solidFill>
                  <a:schemeClr val="dk1"/>
                </a:solidFill>
                <a:latin typeface="Rubik"/>
                <a:ea typeface="Rubik"/>
                <a:cs typeface="Rubik"/>
                <a:sym typeface="Rubik"/>
              </a:rPr>
              <a:t>,</a:t>
            </a:r>
            <a:r>
              <a:rPr lang="en" sz="1200" b="1">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includes icons by </a:t>
            </a:r>
            <a:r>
              <a:rPr lang="en" sz="1200" b="1" u="sng">
                <a:solidFill>
                  <a:schemeClr val="dk1"/>
                </a:solidFill>
                <a:latin typeface="Rubik"/>
                <a:ea typeface="Rubik"/>
                <a:cs typeface="Rubik"/>
                <a:sym typeface="Rubik"/>
                <a:hlinkClick r:id="rId4">
                  <a:extLst>
                    <a:ext uri="{A12FA001-AC4F-418D-AE19-62706E023703}">
                      <ahyp:hlinkClr xmlns:ahyp="http://schemas.microsoft.com/office/drawing/2018/hyperlinkcolor" val="tx"/>
                    </a:ext>
                  </a:extLst>
                </a:hlinkClick>
              </a:rPr>
              <a:t>Flaticon</a:t>
            </a:r>
            <a:r>
              <a:rPr lang="en" sz="1200" b="1">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infographics &amp; images by </a:t>
            </a:r>
            <a:r>
              <a:rPr lang="en" sz="1200" b="1" u="sng">
                <a:solidFill>
                  <a:schemeClr val="dk1"/>
                </a:solidFill>
                <a:latin typeface="Rubik"/>
                <a:ea typeface="Rubik"/>
                <a:cs typeface="Rubik"/>
                <a:sym typeface="Rubik"/>
                <a:hlinkClick r:id="rId5">
                  <a:extLst>
                    <a:ext uri="{A12FA001-AC4F-418D-AE19-62706E023703}">
                      <ahyp:hlinkClr xmlns:ahyp="http://schemas.microsoft.com/office/drawing/2018/hyperlinkcolor" val="tx"/>
                    </a:ext>
                  </a:extLst>
                </a:hlinkClick>
              </a:rPr>
              <a:t>Freepik</a:t>
            </a:r>
            <a:endParaRPr sz="1200" b="1" u="sng">
              <a:solidFill>
                <a:schemeClr val="dk1"/>
              </a:solidFill>
              <a:highlight>
                <a:srgbClr val="DFDEFC"/>
              </a:highlight>
              <a:latin typeface="Rubik"/>
              <a:ea typeface="Rubik"/>
              <a:cs typeface="Rubik"/>
              <a:sym typeface="Rubik"/>
            </a:endParaRPr>
          </a:p>
        </p:txBody>
      </p:sp>
      <p:pic>
        <p:nvPicPr>
          <p:cNvPr id="274" name="Google Shape;274;p22"/>
          <p:cNvPicPr preferRelativeResize="0"/>
          <p:nvPr/>
        </p:nvPicPr>
        <p:blipFill>
          <a:blip r:embed="rId2">
            <a:alphaModFix amt="86000"/>
          </a:blip>
          <a:stretch>
            <a:fillRect/>
          </a:stretch>
        </p:blipFill>
        <p:spPr>
          <a:xfrm>
            <a:off x="-5267538" y="-1013635"/>
            <a:ext cx="9309101" cy="7880948"/>
          </a:xfrm>
          <a:prstGeom prst="rect">
            <a:avLst/>
          </a:prstGeom>
          <a:noFill/>
          <a:ln>
            <a:noFill/>
          </a:ln>
        </p:spPr>
      </p:pic>
      <p:grpSp>
        <p:nvGrpSpPr>
          <p:cNvPr id="275" name="Google Shape;275;p22"/>
          <p:cNvGrpSpPr/>
          <p:nvPr/>
        </p:nvGrpSpPr>
        <p:grpSpPr>
          <a:xfrm>
            <a:off x="1657724" y="4526150"/>
            <a:ext cx="8686426" cy="1412075"/>
            <a:chOff x="1657724" y="4507100"/>
            <a:chExt cx="8686426" cy="1412075"/>
          </a:xfrm>
        </p:grpSpPr>
        <p:pic>
          <p:nvPicPr>
            <p:cNvPr id="276" name="Google Shape;276;p22"/>
            <p:cNvPicPr preferRelativeResize="0"/>
            <p:nvPr/>
          </p:nvPicPr>
          <p:blipFill>
            <a:blip r:embed="rId6">
              <a:alphaModFix/>
            </a:blip>
            <a:stretch>
              <a:fillRect/>
            </a:stretch>
          </p:blipFill>
          <p:spPr>
            <a:xfrm rot="10800000" flipH="1">
              <a:off x="2164175" y="4544650"/>
              <a:ext cx="8179975" cy="915125"/>
            </a:xfrm>
            <a:prstGeom prst="rect">
              <a:avLst/>
            </a:prstGeom>
            <a:noFill/>
            <a:ln>
              <a:noFill/>
            </a:ln>
          </p:spPr>
        </p:pic>
        <p:pic>
          <p:nvPicPr>
            <p:cNvPr id="277" name="Google Shape;277;p22"/>
            <p:cNvPicPr preferRelativeResize="0"/>
            <p:nvPr/>
          </p:nvPicPr>
          <p:blipFill>
            <a:blip r:embed="rId7">
              <a:alphaModFix/>
            </a:blip>
            <a:stretch>
              <a:fillRect/>
            </a:stretch>
          </p:blipFill>
          <p:spPr>
            <a:xfrm flipH="1">
              <a:off x="1657724" y="4507100"/>
              <a:ext cx="7505325" cy="1412075"/>
            </a:xfrm>
            <a:prstGeom prst="rect">
              <a:avLst/>
            </a:prstGeom>
            <a:noFill/>
            <a:ln>
              <a:noFill/>
            </a:ln>
          </p:spPr>
        </p:pic>
      </p:grpSp>
      <p:grpSp>
        <p:nvGrpSpPr>
          <p:cNvPr id="278" name="Google Shape;278;p22"/>
          <p:cNvGrpSpPr/>
          <p:nvPr/>
        </p:nvGrpSpPr>
        <p:grpSpPr>
          <a:xfrm>
            <a:off x="720575" y="-477450"/>
            <a:ext cx="4743450" cy="1196775"/>
            <a:chOff x="720575" y="-477450"/>
            <a:chExt cx="4743450" cy="1196775"/>
          </a:xfrm>
        </p:grpSpPr>
        <p:pic>
          <p:nvPicPr>
            <p:cNvPr id="279" name="Google Shape;279;p22"/>
            <p:cNvPicPr preferRelativeResize="0"/>
            <p:nvPr/>
          </p:nvPicPr>
          <p:blipFill>
            <a:blip r:embed="rId8">
              <a:alphaModFix/>
            </a:blip>
            <a:stretch>
              <a:fillRect/>
            </a:stretch>
          </p:blipFill>
          <p:spPr>
            <a:xfrm rot="10800000" flipH="1">
              <a:off x="720575" y="-477450"/>
              <a:ext cx="4743450" cy="1196775"/>
            </a:xfrm>
            <a:prstGeom prst="rect">
              <a:avLst/>
            </a:prstGeom>
            <a:noFill/>
            <a:ln>
              <a:noFill/>
            </a:ln>
          </p:spPr>
        </p:pic>
        <p:pic>
          <p:nvPicPr>
            <p:cNvPr id="280" name="Google Shape;280;p22"/>
            <p:cNvPicPr preferRelativeResize="0"/>
            <p:nvPr/>
          </p:nvPicPr>
          <p:blipFill>
            <a:blip r:embed="rId9">
              <a:alphaModFix/>
            </a:blip>
            <a:stretch>
              <a:fillRect/>
            </a:stretch>
          </p:blipFill>
          <p:spPr>
            <a:xfrm rot="10800000" flipH="1">
              <a:off x="1390650" y="-356200"/>
              <a:ext cx="3791924" cy="959575"/>
            </a:xfrm>
            <a:prstGeom prst="rect">
              <a:avLst/>
            </a:prstGeom>
            <a:noFill/>
            <a:ln>
              <a:noFill/>
            </a:ln>
          </p:spPr>
        </p:pic>
      </p:grpSp>
      <p:sp>
        <p:nvSpPr>
          <p:cNvPr id="281" name="Google Shape;281;p22"/>
          <p:cNvSpPr txBox="1">
            <a:spLocks noGrp="1"/>
          </p:cNvSpPr>
          <p:nvPr>
            <p:ph type="ctrTitle"/>
          </p:nvPr>
        </p:nvSpPr>
        <p:spPr>
          <a:xfrm>
            <a:off x="4062836" y="535001"/>
            <a:ext cx="4073400" cy="9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2" name="Google Shape;282;p22"/>
          <p:cNvSpPr txBox="1">
            <a:spLocks noGrp="1"/>
          </p:cNvSpPr>
          <p:nvPr>
            <p:ph type="subTitle" idx="1"/>
          </p:nvPr>
        </p:nvSpPr>
        <p:spPr>
          <a:xfrm>
            <a:off x="4062836" y="1501273"/>
            <a:ext cx="40734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0"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8"/>
          <p:cNvSpPr txBox="1">
            <a:spLocks noGrp="1"/>
          </p:cNvSpPr>
          <p:nvPr>
            <p:ph type="ctrTitle"/>
          </p:nvPr>
        </p:nvSpPr>
        <p:spPr>
          <a:xfrm>
            <a:off x="995625" y="904275"/>
            <a:ext cx="4660500" cy="25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i="0" dirty="0">
                <a:solidFill>
                  <a:srgbClr val="202124"/>
                </a:solidFill>
                <a:effectLst/>
                <a:latin typeface="Montserrat" pitchFamily="2" charset="77"/>
              </a:rPr>
              <a:t>Student Depression Dataset</a:t>
            </a:r>
            <a:br>
              <a:rPr lang="en-US" sz="3200" i="0" dirty="0">
                <a:solidFill>
                  <a:srgbClr val="202124"/>
                </a:solidFill>
                <a:effectLst/>
                <a:latin typeface="Montserrat" pitchFamily="2" charset="77"/>
              </a:rPr>
            </a:br>
            <a:r>
              <a:rPr lang="en-US" sz="3200" i="0" dirty="0">
                <a:solidFill>
                  <a:srgbClr val="002060"/>
                </a:solidFill>
                <a:effectLst/>
                <a:latin typeface="Montserrat" pitchFamily="2" charset="77"/>
              </a:rPr>
              <a:t>Analyzing Mental Health Trends and Predictors Among Students</a:t>
            </a:r>
            <a:endParaRPr sz="3200" dirty="0">
              <a:solidFill>
                <a:srgbClr val="002060"/>
              </a:solidFill>
              <a:latin typeface="Montserrat" pitchFamily="2" charset="77"/>
            </a:endParaRPr>
          </a:p>
        </p:txBody>
      </p:sp>
      <p:sp>
        <p:nvSpPr>
          <p:cNvPr id="314" name="Google Shape;314;p28"/>
          <p:cNvSpPr txBox="1">
            <a:spLocks noGrp="1"/>
          </p:cNvSpPr>
          <p:nvPr>
            <p:ph type="subTitle" idx="1"/>
          </p:nvPr>
        </p:nvSpPr>
        <p:spPr>
          <a:xfrm>
            <a:off x="995625" y="3689450"/>
            <a:ext cx="4660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By: Seth Harris, Joaquin Ramirez, &amp; Leonel Salazar</a:t>
            </a:r>
            <a:endParaRPr dirty="0"/>
          </a:p>
        </p:txBody>
      </p:sp>
      <p:pic>
        <p:nvPicPr>
          <p:cNvPr id="2" name="Google Shape;892;p49">
            <a:extLst>
              <a:ext uri="{FF2B5EF4-FFF2-40B4-BE49-F238E27FC236}">
                <a16:creationId xmlns:a16="http://schemas.microsoft.com/office/drawing/2014/main" id="{60266341-BCDA-23CC-46B4-A2D32AE23938}"/>
              </a:ext>
            </a:extLst>
          </p:cNvPr>
          <p:cNvPicPr preferRelativeResize="0"/>
          <p:nvPr/>
        </p:nvPicPr>
        <p:blipFill>
          <a:blip r:embed="rId3">
            <a:alphaModFix/>
          </a:blip>
          <a:stretch>
            <a:fillRect/>
          </a:stretch>
        </p:blipFill>
        <p:spPr>
          <a:xfrm>
            <a:off x="5992426" y="875972"/>
            <a:ext cx="2512381" cy="4267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F4B6E2EE-EDCA-2132-EED9-7FCBD016E8D5}"/>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DCF55D3D-C35A-B227-CCC3-74F5E0539974}"/>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A5AFB22D-A9F3-3034-7557-B6727747CB1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Odds Ratio Analysis</a:t>
            </a:r>
            <a:endParaRPr dirty="0"/>
          </a:p>
        </p:txBody>
      </p:sp>
      <p:sp>
        <p:nvSpPr>
          <p:cNvPr id="362" name="Google Shape;362;p33">
            <a:extLst>
              <a:ext uri="{FF2B5EF4-FFF2-40B4-BE49-F238E27FC236}">
                <a16:creationId xmlns:a16="http://schemas.microsoft.com/office/drawing/2014/main" id="{F1FBF988-C237-C1FC-075E-D4614A8BFB75}"/>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4DF8F892-4BB5-727A-2C76-6D08FB4CE0B5}"/>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1D2181AD-A55E-6F1D-F41E-6E79BC6A3F9F}"/>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2" name="Picture 1">
            <a:extLst>
              <a:ext uri="{FF2B5EF4-FFF2-40B4-BE49-F238E27FC236}">
                <a16:creationId xmlns:a16="http://schemas.microsoft.com/office/drawing/2014/main" id="{CF0409E2-3F1D-A12D-F1B5-091A59B100ED}"/>
              </a:ext>
            </a:extLst>
          </p:cNvPr>
          <p:cNvPicPr>
            <a:picLocks noChangeAspect="1"/>
          </p:cNvPicPr>
          <p:nvPr/>
        </p:nvPicPr>
        <p:blipFill>
          <a:blip r:embed="rId3"/>
          <a:stretch>
            <a:fillRect/>
          </a:stretch>
        </p:blipFill>
        <p:spPr>
          <a:xfrm>
            <a:off x="483539" y="1017725"/>
            <a:ext cx="7483351" cy="3997791"/>
          </a:xfrm>
          <a:prstGeom prst="rect">
            <a:avLst/>
          </a:prstGeom>
        </p:spPr>
      </p:pic>
    </p:spTree>
    <p:extLst>
      <p:ext uri="{BB962C8B-B14F-4D97-AF65-F5344CB8AC3E}">
        <p14:creationId xmlns:p14="http://schemas.microsoft.com/office/powerpoint/2010/main" val="201325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6F2FB5C7-5A75-B0E1-FCEA-524A0C891271}"/>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E53C1239-5516-8110-50CF-4A18A581F2CC}"/>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1F2D7467-359D-6970-A194-72AB374B63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Logistic Regression Model</a:t>
            </a:r>
            <a:endParaRPr dirty="0"/>
          </a:p>
        </p:txBody>
      </p:sp>
      <p:sp>
        <p:nvSpPr>
          <p:cNvPr id="362" name="Google Shape;362;p33">
            <a:extLst>
              <a:ext uri="{FF2B5EF4-FFF2-40B4-BE49-F238E27FC236}">
                <a16:creationId xmlns:a16="http://schemas.microsoft.com/office/drawing/2014/main" id="{E96DEE26-3C8F-1E17-B533-914EDBA03D9A}"/>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49746EA9-8420-E2B3-E9BB-2010FC478454}"/>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3B336F4A-F19A-5344-FB40-1FA517A2AB40}"/>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3" name="Picture 2">
            <a:extLst>
              <a:ext uri="{FF2B5EF4-FFF2-40B4-BE49-F238E27FC236}">
                <a16:creationId xmlns:a16="http://schemas.microsoft.com/office/drawing/2014/main" id="{19764EA1-F6E0-D9D8-7259-3F8B6E034802}"/>
              </a:ext>
            </a:extLst>
          </p:cNvPr>
          <p:cNvPicPr>
            <a:picLocks noChangeAspect="1"/>
          </p:cNvPicPr>
          <p:nvPr/>
        </p:nvPicPr>
        <p:blipFill>
          <a:blip r:embed="rId3"/>
          <a:stretch>
            <a:fillRect/>
          </a:stretch>
        </p:blipFill>
        <p:spPr>
          <a:xfrm>
            <a:off x="111506" y="1143000"/>
            <a:ext cx="4909202" cy="3203702"/>
          </a:xfrm>
          <a:prstGeom prst="rect">
            <a:avLst/>
          </a:prstGeom>
        </p:spPr>
      </p:pic>
      <p:pic>
        <p:nvPicPr>
          <p:cNvPr id="4" name="Picture 3">
            <a:extLst>
              <a:ext uri="{FF2B5EF4-FFF2-40B4-BE49-F238E27FC236}">
                <a16:creationId xmlns:a16="http://schemas.microsoft.com/office/drawing/2014/main" id="{99FDA9B7-3C94-B524-F377-FEA3CDCC9E31}"/>
              </a:ext>
            </a:extLst>
          </p:cNvPr>
          <p:cNvPicPr>
            <a:picLocks noChangeAspect="1"/>
          </p:cNvPicPr>
          <p:nvPr/>
        </p:nvPicPr>
        <p:blipFill>
          <a:blip r:embed="rId4"/>
          <a:srcRect r="11138"/>
          <a:stretch/>
        </p:blipFill>
        <p:spPr>
          <a:xfrm>
            <a:off x="5020708" y="1143000"/>
            <a:ext cx="3621505" cy="1784845"/>
          </a:xfrm>
          <a:prstGeom prst="rect">
            <a:avLst/>
          </a:prstGeom>
        </p:spPr>
      </p:pic>
      <p:pic>
        <p:nvPicPr>
          <p:cNvPr id="8" name="Picture 7">
            <a:extLst>
              <a:ext uri="{FF2B5EF4-FFF2-40B4-BE49-F238E27FC236}">
                <a16:creationId xmlns:a16="http://schemas.microsoft.com/office/drawing/2014/main" id="{6B07B4E9-D592-95F1-8BB6-82702A0B7DA8}"/>
              </a:ext>
            </a:extLst>
          </p:cNvPr>
          <p:cNvPicPr>
            <a:picLocks noChangeAspect="1"/>
          </p:cNvPicPr>
          <p:nvPr/>
        </p:nvPicPr>
        <p:blipFill>
          <a:blip r:embed="rId5"/>
          <a:stretch>
            <a:fillRect/>
          </a:stretch>
        </p:blipFill>
        <p:spPr>
          <a:xfrm>
            <a:off x="5020707" y="2927844"/>
            <a:ext cx="3788999" cy="1223531"/>
          </a:xfrm>
          <a:prstGeom prst="rect">
            <a:avLst/>
          </a:prstGeom>
        </p:spPr>
      </p:pic>
      <p:pic>
        <p:nvPicPr>
          <p:cNvPr id="11" name="Picture 10">
            <a:extLst>
              <a:ext uri="{FF2B5EF4-FFF2-40B4-BE49-F238E27FC236}">
                <a16:creationId xmlns:a16="http://schemas.microsoft.com/office/drawing/2014/main" id="{5CD09901-8552-3067-E20A-9747C319BC65}"/>
              </a:ext>
            </a:extLst>
          </p:cNvPr>
          <p:cNvPicPr>
            <a:picLocks noChangeAspect="1"/>
          </p:cNvPicPr>
          <p:nvPr/>
        </p:nvPicPr>
        <p:blipFill>
          <a:blip r:embed="rId6"/>
          <a:stretch>
            <a:fillRect/>
          </a:stretch>
        </p:blipFill>
        <p:spPr>
          <a:xfrm>
            <a:off x="5281256" y="4151375"/>
            <a:ext cx="3100407" cy="638319"/>
          </a:xfrm>
          <a:prstGeom prst="rect">
            <a:avLst/>
          </a:prstGeom>
        </p:spPr>
      </p:pic>
    </p:spTree>
    <p:extLst>
      <p:ext uri="{BB962C8B-B14F-4D97-AF65-F5344CB8AC3E}">
        <p14:creationId xmlns:p14="http://schemas.microsoft.com/office/powerpoint/2010/main" val="2038410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F9A8CFF7-9014-8B69-0442-5119A77045FF}"/>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B36B6F17-D056-BC2B-A6C4-7D3817A3B230}"/>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263106D5-58C9-4D0C-A1FA-E749A80F4D6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Confusion Matrix</a:t>
            </a:r>
            <a:endParaRPr dirty="0"/>
          </a:p>
        </p:txBody>
      </p:sp>
      <p:sp>
        <p:nvSpPr>
          <p:cNvPr id="362" name="Google Shape;362;p33">
            <a:extLst>
              <a:ext uri="{FF2B5EF4-FFF2-40B4-BE49-F238E27FC236}">
                <a16:creationId xmlns:a16="http://schemas.microsoft.com/office/drawing/2014/main" id="{0BC68538-8610-0CD3-46E1-06B4E6C5384D}"/>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49D5A466-D212-50ED-3B16-4C72D4D8889C}"/>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068472A1-55B5-58AC-EBCA-A04B6427FD20}"/>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3" name="Picture 2">
            <a:extLst>
              <a:ext uri="{FF2B5EF4-FFF2-40B4-BE49-F238E27FC236}">
                <a16:creationId xmlns:a16="http://schemas.microsoft.com/office/drawing/2014/main" id="{FF950C0D-C4FA-136F-6015-1A1738766981}"/>
              </a:ext>
            </a:extLst>
          </p:cNvPr>
          <p:cNvPicPr>
            <a:picLocks noChangeAspect="1"/>
          </p:cNvPicPr>
          <p:nvPr/>
        </p:nvPicPr>
        <p:blipFill>
          <a:blip r:embed="rId3"/>
          <a:stretch>
            <a:fillRect/>
          </a:stretch>
        </p:blipFill>
        <p:spPr>
          <a:xfrm>
            <a:off x="127762" y="1289304"/>
            <a:ext cx="4602814" cy="2973578"/>
          </a:xfrm>
          <a:prstGeom prst="rect">
            <a:avLst/>
          </a:prstGeom>
        </p:spPr>
      </p:pic>
      <p:pic>
        <p:nvPicPr>
          <p:cNvPr id="4" name="Picture 3">
            <a:extLst>
              <a:ext uri="{FF2B5EF4-FFF2-40B4-BE49-F238E27FC236}">
                <a16:creationId xmlns:a16="http://schemas.microsoft.com/office/drawing/2014/main" id="{80266511-113C-31F3-C082-1CCDE77CF812}"/>
              </a:ext>
            </a:extLst>
          </p:cNvPr>
          <p:cNvPicPr>
            <a:picLocks noChangeAspect="1"/>
          </p:cNvPicPr>
          <p:nvPr/>
        </p:nvPicPr>
        <p:blipFill>
          <a:blip r:embed="rId4"/>
          <a:stretch>
            <a:fillRect/>
          </a:stretch>
        </p:blipFill>
        <p:spPr>
          <a:xfrm>
            <a:off x="4730576" y="1289304"/>
            <a:ext cx="4363318" cy="2973578"/>
          </a:xfrm>
          <a:prstGeom prst="rect">
            <a:avLst/>
          </a:prstGeom>
        </p:spPr>
      </p:pic>
    </p:spTree>
    <p:extLst>
      <p:ext uri="{BB962C8B-B14F-4D97-AF65-F5344CB8AC3E}">
        <p14:creationId xmlns:p14="http://schemas.microsoft.com/office/powerpoint/2010/main" val="2896601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573D123B-0BD8-9995-73B0-830ADE93DE34}"/>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BB3EE8E0-23F0-AE9B-9680-2C905C35E54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Findings</a:t>
            </a:r>
            <a:endParaRPr dirty="0"/>
          </a:p>
        </p:txBody>
      </p:sp>
      <p:grpSp>
        <p:nvGrpSpPr>
          <p:cNvPr id="2" name="Google Shape;473;p36">
            <a:extLst>
              <a:ext uri="{FF2B5EF4-FFF2-40B4-BE49-F238E27FC236}">
                <a16:creationId xmlns:a16="http://schemas.microsoft.com/office/drawing/2014/main" id="{D808DC96-C7AA-5BCE-3B2C-45BE126BD719}"/>
              </a:ext>
            </a:extLst>
          </p:cNvPr>
          <p:cNvGrpSpPr/>
          <p:nvPr/>
        </p:nvGrpSpPr>
        <p:grpSpPr>
          <a:xfrm>
            <a:off x="1052040" y="1481512"/>
            <a:ext cx="435113" cy="433486"/>
            <a:chOff x="2567285" y="1703773"/>
            <a:chExt cx="444401" cy="442740"/>
          </a:xfrm>
        </p:grpSpPr>
        <p:sp>
          <p:nvSpPr>
            <p:cNvPr id="3" name="Google Shape;474;p36">
              <a:extLst>
                <a:ext uri="{FF2B5EF4-FFF2-40B4-BE49-F238E27FC236}">
                  <a16:creationId xmlns:a16="http://schemas.microsoft.com/office/drawing/2014/main" id="{5BDAA6AF-7C92-4F81-20F8-CD0E171E68F1}"/>
                </a:ext>
              </a:extLst>
            </p:cNvPr>
            <p:cNvSpPr/>
            <p:nvPr/>
          </p:nvSpPr>
          <p:spPr>
            <a:xfrm>
              <a:off x="2870255" y="1703773"/>
              <a:ext cx="141431" cy="140583"/>
            </a:xfrm>
            <a:custGeom>
              <a:avLst/>
              <a:gdLst/>
              <a:ahLst/>
              <a:cxnLst/>
              <a:rect l="l" t="t" r="r" b="b"/>
              <a:pathLst>
                <a:path w="4002" h="3978" extrusionOk="0">
                  <a:moveTo>
                    <a:pt x="2001" y="1"/>
                  </a:moveTo>
                  <a:cubicBezTo>
                    <a:pt x="1882" y="1"/>
                    <a:pt x="1787" y="49"/>
                    <a:pt x="1715" y="120"/>
                  </a:cubicBezTo>
                  <a:lnTo>
                    <a:pt x="120" y="1716"/>
                  </a:lnTo>
                  <a:cubicBezTo>
                    <a:pt x="24" y="1811"/>
                    <a:pt x="0" y="1882"/>
                    <a:pt x="0" y="2001"/>
                  </a:cubicBezTo>
                  <a:cubicBezTo>
                    <a:pt x="0" y="2120"/>
                    <a:pt x="48" y="2192"/>
                    <a:pt x="120" y="2263"/>
                  </a:cubicBezTo>
                  <a:lnTo>
                    <a:pt x="1715" y="3859"/>
                  </a:lnTo>
                  <a:cubicBezTo>
                    <a:pt x="1810" y="3954"/>
                    <a:pt x="1906" y="3978"/>
                    <a:pt x="2001" y="3978"/>
                  </a:cubicBezTo>
                  <a:cubicBezTo>
                    <a:pt x="2072" y="3978"/>
                    <a:pt x="2168" y="3954"/>
                    <a:pt x="2263" y="3835"/>
                  </a:cubicBezTo>
                  <a:lnTo>
                    <a:pt x="3858" y="2216"/>
                  </a:lnTo>
                  <a:cubicBezTo>
                    <a:pt x="4001" y="2120"/>
                    <a:pt x="4001" y="1882"/>
                    <a:pt x="3858" y="1716"/>
                  </a:cubicBezTo>
                  <a:lnTo>
                    <a:pt x="2263" y="120"/>
                  </a:lnTo>
                  <a:cubicBezTo>
                    <a:pt x="2168" y="25"/>
                    <a:pt x="2072" y="1"/>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5;p36">
              <a:extLst>
                <a:ext uri="{FF2B5EF4-FFF2-40B4-BE49-F238E27FC236}">
                  <a16:creationId xmlns:a16="http://schemas.microsoft.com/office/drawing/2014/main" id="{425513C4-1E48-60A0-89EA-816ACC9F8F54}"/>
                </a:ext>
              </a:extLst>
            </p:cNvPr>
            <p:cNvSpPr/>
            <p:nvPr/>
          </p:nvSpPr>
          <p:spPr>
            <a:xfrm>
              <a:off x="2718753" y="2004657"/>
              <a:ext cx="139770" cy="141007"/>
            </a:xfrm>
            <a:custGeom>
              <a:avLst/>
              <a:gdLst/>
              <a:ahLst/>
              <a:cxnLst/>
              <a:rect l="l" t="t" r="r" b="b"/>
              <a:pathLst>
                <a:path w="3955" h="3990" extrusionOk="0">
                  <a:moveTo>
                    <a:pt x="1995" y="1"/>
                  </a:moveTo>
                  <a:cubicBezTo>
                    <a:pt x="1900" y="1"/>
                    <a:pt x="1799" y="36"/>
                    <a:pt x="1716" y="108"/>
                  </a:cubicBezTo>
                  <a:lnTo>
                    <a:pt x="120" y="1727"/>
                  </a:lnTo>
                  <a:cubicBezTo>
                    <a:pt x="25" y="1822"/>
                    <a:pt x="1" y="1870"/>
                    <a:pt x="1" y="1989"/>
                  </a:cubicBezTo>
                  <a:cubicBezTo>
                    <a:pt x="1" y="2108"/>
                    <a:pt x="49" y="2203"/>
                    <a:pt x="120" y="2251"/>
                  </a:cubicBezTo>
                  <a:lnTo>
                    <a:pt x="1716" y="3870"/>
                  </a:lnTo>
                  <a:cubicBezTo>
                    <a:pt x="1811" y="3942"/>
                    <a:pt x="1906" y="3989"/>
                    <a:pt x="2001" y="3989"/>
                  </a:cubicBezTo>
                  <a:cubicBezTo>
                    <a:pt x="2073" y="3989"/>
                    <a:pt x="2168" y="3966"/>
                    <a:pt x="2239" y="3870"/>
                  </a:cubicBezTo>
                  <a:lnTo>
                    <a:pt x="3835" y="2251"/>
                  </a:lnTo>
                  <a:cubicBezTo>
                    <a:pt x="3930" y="2180"/>
                    <a:pt x="3954" y="2108"/>
                    <a:pt x="3954" y="1989"/>
                  </a:cubicBezTo>
                  <a:cubicBezTo>
                    <a:pt x="3954" y="1870"/>
                    <a:pt x="3906" y="1775"/>
                    <a:pt x="3835" y="1727"/>
                  </a:cubicBezTo>
                  <a:lnTo>
                    <a:pt x="2239" y="108"/>
                  </a:lnTo>
                  <a:cubicBezTo>
                    <a:pt x="2180" y="36"/>
                    <a:pt x="2091"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6;p36">
              <a:extLst>
                <a:ext uri="{FF2B5EF4-FFF2-40B4-BE49-F238E27FC236}">
                  <a16:creationId xmlns:a16="http://schemas.microsoft.com/office/drawing/2014/main" id="{35A9F8E1-13AE-8FD9-77E5-338C7D9BD527}"/>
                </a:ext>
              </a:extLst>
            </p:cNvPr>
            <p:cNvSpPr/>
            <p:nvPr/>
          </p:nvSpPr>
          <p:spPr>
            <a:xfrm>
              <a:off x="2727199" y="1864534"/>
              <a:ext cx="125422" cy="124574"/>
            </a:xfrm>
            <a:custGeom>
              <a:avLst/>
              <a:gdLst/>
              <a:ahLst/>
              <a:cxnLst/>
              <a:rect l="l" t="t" r="r" b="b"/>
              <a:pathLst>
                <a:path w="3549" h="3525" extrusionOk="0">
                  <a:moveTo>
                    <a:pt x="357" y="0"/>
                  </a:moveTo>
                  <a:cubicBezTo>
                    <a:pt x="167" y="0"/>
                    <a:pt x="0" y="143"/>
                    <a:pt x="0" y="358"/>
                  </a:cubicBezTo>
                  <a:lnTo>
                    <a:pt x="0" y="3168"/>
                  </a:lnTo>
                  <a:cubicBezTo>
                    <a:pt x="0" y="3334"/>
                    <a:pt x="143" y="3525"/>
                    <a:pt x="357" y="3525"/>
                  </a:cubicBezTo>
                  <a:lnTo>
                    <a:pt x="3144" y="3525"/>
                  </a:lnTo>
                  <a:cubicBezTo>
                    <a:pt x="3358" y="3525"/>
                    <a:pt x="3548" y="3334"/>
                    <a:pt x="3501" y="3168"/>
                  </a:cubicBezTo>
                  <a:lnTo>
                    <a:pt x="3501" y="358"/>
                  </a:lnTo>
                  <a:cubicBezTo>
                    <a:pt x="3501" y="191"/>
                    <a:pt x="3358" y="0"/>
                    <a:pt x="3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7;p36">
              <a:extLst>
                <a:ext uri="{FF2B5EF4-FFF2-40B4-BE49-F238E27FC236}">
                  <a16:creationId xmlns:a16="http://schemas.microsoft.com/office/drawing/2014/main" id="{85D13FD4-6C0C-D686-F898-98DB1476A8B5}"/>
                </a:ext>
              </a:extLst>
            </p:cNvPr>
            <p:cNvSpPr/>
            <p:nvPr/>
          </p:nvSpPr>
          <p:spPr>
            <a:xfrm>
              <a:off x="2727199" y="1704621"/>
              <a:ext cx="123725" cy="124609"/>
            </a:xfrm>
            <a:custGeom>
              <a:avLst/>
              <a:gdLst/>
              <a:ahLst/>
              <a:cxnLst/>
              <a:rect l="l" t="t" r="r" b="b"/>
              <a:pathLst>
                <a:path w="3501" h="3526" extrusionOk="0">
                  <a:moveTo>
                    <a:pt x="1762" y="1"/>
                  </a:moveTo>
                  <a:cubicBezTo>
                    <a:pt x="762" y="1"/>
                    <a:pt x="0" y="787"/>
                    <a:pt x="0" y="1763"/>
                  </a:cubicBezTo>
                  <a:cubicBezTo>
                    <a:pt x="0" y="2739"/>
                    <a:pt x="762" y="3525"/>
                    <a:pt x="1762" y="3525"/>
                  </a:cubicBezTo>
                  <a:cubicBezTo>
                    <a:pt x="2739" y="3525"/>
                    <a:pt x="3501" y="2716"/>
                    <a:pt x="3501" y="1763"/>
                  </a:cubicBezTo>
                  <a:cubicBezTo>
                    <a:pt x="3501" y="787"/>
                    <a:pt x="2739" y="1"/>
                    <a:pt x="1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8;p36">
              <a:extLst>
                <a:ext uri="{FF2B5EF4-FFF2-40B4-BE49-F238E27FC236}">
                  <a16:creationId xmlns:a16="http://schemas.microsoft.com/office/drawing/2014/main" id="{35203C0C-7D0C-F275-FB18-D621AD3B6CE0}"/>
                </a:ext>
              </a:extLst>
            </p:cNvPr>
            <p:cNvSpPr/>
            <p:nvPr/>
          </p:nvSpPr>
          <p:spPr>
            <a:xfrm>
              <a:off x="2567285" y="1868740"/>
              <a:ext cx="127118" cy="126270"/>
            </a:xfrm>
            <a:custGeom>
              <a:avLst/>
              <a:gdLst/>
              <a:ahLst/>
              <a:cxnLst/>
              <a:rect l="l" t="t" r="r" b="b"/>
              <a:pathLst>
                <a:path w="3597" h="3573" extrusionOk="0">
                  <a:moveTo>
                    <a:pt x="1572" y="1"/>
                  </a:moveTo>
                  <a:cubicBezTo>
                    <a:pt x="1048" y="1"/>
                    <a:pt x="524" y="215"/>
                    <a:pt x="143" y="596"/>
                  </a:cubicBezTo>
                  <a:cubicBezTo>
                    <a:pt x="0" y="715"/>
                    <a:pt x="0" y="953"/>
                    <a:pt x="143" y="1096"/>
                  </a:cubicBezTo>
                  <a:lnTo>
                    <a:pt x="2501" y="3454"/>
                  </a:lnTo>
                  <a:cubicBezTo>
                    <a:pt x="2596" y="3549"/>
                    <a:pt x="2668" y="3573"/>
                    <a:pt x="2763" y="3573"/>
                  </a:cubicBezTo>
                  <a:cubicBezTo>
                    <a:pt x="2858" y="3573"/>
                    <a:pt x="2953" y="3549"/>
                    <a:pt x="3001" y="3454"/>
                  </a:cubicBezTo>
                  <a:cubicBezTo>
                    <a:pt x="3382" y="3073"/>
                    <a:pt x="3596" y="2572"/>
                    <a:pt x="3596" y="2025"/>
                  </a:cubicBezTo>
                  <a:cubicBezTo>
                    <a:pt x="3596" y="1501"/>
                    <a:pt x="3382" y="977"/>
                    <a:pt x="3001" y="596"/>
                  </a:cubicBezTo>
                  <a:cubicBezTo>
                    <a:pt x="2620" y="215"/>
                    <a:pt x="2120"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9;p36">
              <a:extLst>
                <a:ext uri="{FF2B5EF4-FFF2-40B4-BE49-F238E27FC236}">
                  <a16:creationId xmlns:a16="http://schemas.microsoft.com/office/drawing/2014/main" id="{332E25EA-278A-A957-ACCE-F7E8A567DE15}"/>
                </a:ext>
              </a:extLst>
            </p:cNvPr>
            <p:cNvSpPr/>
            <p:nvPr/>
          </p:nvSpPr>
          <p:spPr>
            <a:xfrm>
              <a:off x="2568946" y="2022751"/>
              <a:ext cx="124609" cy="123761"/>
            </a:xfrm>
            <a:custGeom>
              <a:avLst/>
              <a:gdLst/>
              <a:ahLst/>
              <a:cxnLst/>
              <a:rect l="l" t="t" r="r" b="b"/>
              <a:pathLst>
                <a:path w="3526" h="3502" extrusionOk="0">
                  <a:moveTo>
                    <a:pt x="358" y="1"/>
                  </a:moveTo>
                  <a:cubicBezTo>
                    <a:pt x="191" y="1"/>
                    <a:pt x="1" y="143"/>
                    <a:pt x="1" y="358"/>
                  </a:cubicBezTo>
                  <a:lnTo>
                    <a:pt x="1" y="3144"/>
                  </a:lnTo>
                  <a:cubicBezTo>
                    <a:pt x="1" y="3311"/>
                    <a:pt x="168" y="3501"/>
                    <a:pt x="358" y="3501"/>
                  </a:cubicBezTo>
                  <a:lnTo>
                    <a:pt x="3168" y="3501"/>
                  </a:lnTo>
                  <a:cubicBezTo>
                    <a:pt x="3335" y="3501"/>
                    <a:pt x="3525" y="3311"/>
                    <a:pt x="3525" y="3144"/>
                  </a:cubicBezTo>
                  <a:lnTo>
                    <a:pt x="3525" y="358"/>
                  </a:lnTo>
                  <a:cubicBezTo>
                    <a:pt x="3525" y="167"/>
                    <a:pt x="3383"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0;p36">
              <a:extLst>
                <a:ext uri="{FF2B5EF4-FFF2-40B4-BE49-F238E27FC236}">
                  <a16:creationId xmlns:a16="http://schemas.microsoft.com/office/drawing/2014/main" id="{247E3A61-E570-8D22-E4C2-795185875D60}"/>
                </a:ext>
              </a:extLst>
            </p:cNvPr>
            <p:cNvSpPr/>
            <p:nvPr/>
          </p:nvSpPr>
          <p:spPr>
            <a:xfrm>
              <a:off x="2568946" y="1705469"/>
              <a:ext cx="124609" cy="124609"/>
            </a:xfrm>
            <a:custGeom>
              <a:avLst/>
              <a:gdLst/>
              <a:ahLst/>
              <a:cxnLst/>
              <a:rect l="l" t="t" r="r" b="b"/>
              <a:pathLst>
                <a:path w="3526" h="3526" extrusionOk="0">
                  <a:moveTo>
                    <a:pt x="358" y="1"/>
                  </a:moveTo>
                  <a:cubicBezTo>
                    <a:pt x="191" y="1"/>
                    <a:pt x="1" y="167"/>
                    <a:pt x="1" y="358"/>
                  </a:cubicBezTo>
                  <a:lnTo>
                    <a:pt x="1" y="3168"/>
                  </a:lnTo>
                  <a:cubicBezTo>
                    <a:pt x="1" y="3335"/>
                    <a:pt x="168" y="3525"/>
                    <a:pt x="358" y="3525"/>
                  </a:cubicBezTo>
                  <a:lnTo>
                    <a:pt x="3168" y="3525"/>
                  </a:lnTo>
                  <a:cubicBezTo>
                    <a:pt x="3335" y="3525"/>
                    <a:pt x="3525" y="3335"/>
                    <a:pt x="3525" y="3168"/>
                  </a:cubicBezTo>
                  <a:lnTo>
                    <a:pt x="3525" y="358"/>
                  </a:lnTo>
                  <a:cubicBezTo>
                    <a:pt x="3525" y="191"/>
                    <a:pt x="3383"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p36">
              <a:extLst>
                <a:ext uri="{FF2B5EF4-FFF2-40B4-BE49-F238E27FC236}">
                  <a16:creationId xmlns:a16="http://schemas.microsoft.com/office/drawing/2014/main" id="{FDC29A82-10BA-F3AA-BE40-8024814C2BB7}"/>
                </a:ext>
              </a:extLst>
            </p:cNvPr>
            <p:cNvSpPr/>
            <p:nvPr/>
          </p:nvSpPr>
          <p:spPr>
            <a:xfrm>
              <a:off x="2886229" y="1862838"/>
              <a:ext cx="123761" cy="123761"/>
            </a:xfrm>
            <a:custGeom>
              <a:avLst/>
              <a:gdLst/>
              <a:ahLst/>
              <a:cxnLst/>
              <a:rect l="l" t="t" r="r" b="b"/>
              <a:pathLst>
                <a:path w="3502" h="3502" extrusionOk="0">
                  <a:moveTo>
                    <a:pt x="1739" y="1"/>
                  </a:moveTo>
                  <a:cubicBezTo>
                    <a:pt x="763" y="1"/>
                    <a:pt x="1" y="763"/>
                    <a:pt x="1" y="1739"/>
                  </a:cubicBezTo>
                  <a:cubicBezTo>
                    <a:pt x="1" y="2739"/>
                    <a:pt x="763" y="3502"/>
                    <a:pt x="1739" y="3502"/>
                  </a:cubicBezTo>
                  <a:cubicBezTo>
                    <a:pt x="2740" y="3502"/>
                    <a:pt x="3502" y="2739"/>
                    <a:pt x="3502" y="1739"/>
                  </a:cubicBezTo>
                  <a:cubicBezTo>
                    <a:pt x="3502" y="763"/>
                    <a:pt x="2740" y="1"/>
                    <a:pt x="1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p36">
              <a:extLst>
                <a:ext uri="{FF2B5EF4-FFF2-40B4-BE49-F238E27FC236}">
                  <a16:creationId xmlns:a16="http://schemas.microsoft.com/office/drawing/2014/main" id="{A62366BC-8731-024C-3E1E-DA5142A01EF0}"/>
                </a:ext>
              </a:extLst>
            </p:cNvPr>
            <p:cNvSpPr/>
            <p:nvPr/>
          </p:nvSpPr>
          <p:spPr>
            <a:xfrm>
              <a:off x="2882024" y="2020242"/>
              <a:ext cx="127118" cy="126270"/>
            </a:xfrm>
            <a:custGeom>
              <a:avLst/>
              <a:gdLst/>
              <a:ahLst/>
              <a:cxnLst/>
              <a:rect l="l" t="t" r="r" b="b"/>
              <a:pathLst>
                <a:path w="3597" h="3573" extrusionOk="0">
                  <a:moveTo>
                    <a:pt x="1573" y="0"/>
                  </a:moveTo>
                  <a:cubicBezTo>
                    <a:pt x="1025" y="0"/>
                    <a:pt x="525" y="214"/>
                    <a:pt x="144" y="595"/>
                  </a:cubicBezTo>
                  <a:cubicBezTo>
                    <a:pt x="1" y="715"/>
                    <a:pt x="1" y="953"/>
                    <a:pt x="144" y="1096"/>
                  </a:cubicBezTo>
                  <a:lnTo>
                    <a:pt x="2501" y="3453"/>
                  </a:lnTo>
                  <a:cubicBezTo>
                    <a:pt x="2573" y="3548"/>
                    <a:pt x="2668" y="3572"/>
                    <a:pt x="2763" y="3572"/>
                  </a:cubicBezTo>
                  <a:cubicBezTo>
                    <a:pt x="2859" y="3572"/>
                    <a:pt x="2978" y="3548"/>
                    <a:pt x="3002" y="3453"/>
                  </a:cubicBezTo>
                  <a:cubicBezTo>
                    <a:pt x="3383" y="3072"/>
                    <a:pt x="3597" y="2572"/>
                    <a:pt x="3597" y="2024"/>
                  </a:cubicBezTo>
                  <a:cubicBezTo>
                    <a:pt x="3597" y="1500"/>
                    <a:pt x="3383" y="976"/>
                    <a:pt x="3002" y="595"/>
                  </a:cubicBezTo>
                  <a:cubicBezTo>
                    <a:pt x="2620" y="214"/>
                    <a:pt x="2097"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3;p36">
              <a:extLst>
                <a:ext uri="{FF2B5EF4-FFF2-40B4-BE49-F238E27FC236}">
                  <a16:creationId xmlns:a16="http://schemas.microsoft.com/office/drawing/2014/main" id="{B73A61C5-79B7-3DC0-32F1-6D1AC903C2E7}"/>
                </a:ext>
              </a:extLst>
            </p:cNvPr>
            <p:cNvSpPr/>
            <p:nvPr/>
          </p:nvSpPr>
          <p:spPr>
            <a:xfrm>
              <a:off x="2718753" y="2004657"/>
              <a:ext cx="139770" cy="141007"/>
            </a:xfrm>
            <a:custGeom>
              <a:avLst/>
              <a:gdLst/>
              <a:ahLst/>
              <a:cxnLst/>
              <a:rect l="l" t="t" r="r" b="b"/>
              <a:pathLst>
                <a:path w="3955" h="3990" extrusionOk="0">
                  <a:moveTo>
                    <a:pt x="1995" y="1"/>
                  </a:moveTo>
                  <a:cubicBezTo>
                    <a:pt x="1900" y="1"/>
                    <a:pt x="1799" y="36"/>
                    <a:pt x="1716" y="108"/>
                  </a:cubicBezTo>
                  <a:lnTo>
                    <a:pt x="120" y="1727"/>
                  </a:lnTo>
                  <a:cubicBezTo>
                    <a:pt x="25" y="1822"/>
                    <a:pt x="1" y="1870"/>
                    <a:pt x="1" y="1989"/>
                  </a:cubicBezTo>
                  <a:cubicBezTo>
                    <a:pt x="1" y="2108"/>
                    <a:pt x="49" y="2203"/>
                    <a:pt x="120" y="2251"/>
                  </a:cubicBezTo>
                  <a:lnTo>
                    <a:pt x="1716" y="3870"/>
                  </a:lnTo>
                  <a:cubicBezTo>
                    <a:pt x="1811" y="3942"/>
                    <a:pt x="1906" y="3989"/>
                    <a:pt x="2001" y="3989"/>
                  </a:cubicBezTo>
                  <a:cubicBezTo>
                    <a:pt x="2073" y="3989"/>
                    <a:pt x="2168" y="3966"/>
                    <a:pt x="2239" y="3870"/>
                  </a:cubicBezTo>
                  <a:lnTo>
                    <a:pt x="3835" y="2251"/>
                  </a:lnTo>
                  <a:cubicBezTo>
                    <a:pt x="3930" y="2180"/>
                    <a:pt x="3954" y="2108"/>
                    <a:pt x="3954" y="1989"/>
                  </a:cubicBezTo>
                  <a:cubicBezTo>
                    <a:pt x="3954" y="1870"/>
                    <a:pt x="3906" y="1775"/>
                    <a:pt x="3835" y="1727"/>
                  </a:cubicBezTo>
                  <a:lnTo>
                    <a:pt x="2239" y="108"/>
                  </a:lnTo>
                  <a:cubicBezTo>
                    <a:pt x="2180" y="36"/>
                    <a:pt x="2091"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4;p36">
              <a:extLst>
                <a:ext uri="{FF2B5EF4-FFF2-40B4-BE49-F238E27FC236}">
                  <a16:creationId xmlns:a16="http://schemas.microsoft.com/office/drawing/2014/main" id="{F34B5E4B-5C72-173B-33C5-2E56E767C955}"/>
                </a:ext>
              </a:extLst>
            </p:cNvPr>
            <p:cNvSpPr/>
            <p:nvPr/>
          </p:nvSpPr>
          <p:spPr>
            <a:xfrm>
              <a:off x="2727199" y="1864534"/>
              <a:ext cx="125422" cy="124574"/>
            </a:xfrm>
            <a:custGeom>
              <a:avLst/>
              <a:gdLst/>
              <a:ahLst/>
              <a:cxnLst/>
              <a:rect l="l" t="t" r="r" b="b"/>
              <a:pathLst>
                <a:path w="3549" h="3525" extrusionOk="0">
                  <a:moveTo>
                    <a:pt x="357" y="0"/>
                  </a:moveTo>
                  <a:cubicBezTo>
                    <a:pt x="167" y="0"/>
                    <a:pt x="0" y="143"/>
                    <a:pt x="0" y="358"/>
                  </a:cubicBezTo>
                  <a:lnTo>
                    <a:pt x="0" y="3168"/>
                  </a:lnTo>
                  <a:cubicBezTo>
                    <a:pt x="0" y="3334"/>
                    <a:pt x="143" y="3525"/>
                    <a:pt x="357" y="3525"/>
                  </a:cubicBezTo>
                  <a:lnTo>
                    <a:pt x="3144" y="3525"/>
                  </a:lnTo>
                  <a:cubicBezTo>
                    <a:pt x="3358" y="3525"/>
                    <a:pt x="3548" y="3334"/>
                    <a:pt x="3501" y="3168"/>
                  </a:cubicBezTo>
                  <a:lnTo>
                    <a:pt x="3501" y="358"/>
                  </a:lnTo>
                  <a:cubicBezTo>
                    <a:pt x="3501" y="191"/>
                    <a:pt x="3358" y="0"/>
                    <a:pt x="3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5;p36">
              <a:extLst>
                <a:ext uri="{FF2B5EF4-FFF2-40B4-BE49-F238E27FC236}">
                  <a16:creationId xmlns:a16="http://schemas.microsoft.com/office/drawing/2014/main" id="{8361339E-420D-14A6-B167-9713AB728B0A}"/>
                </a:ext>
              </a:extLst>
            </p:cNvPr>
            <p:cNvSpPr/>
            <p:nvPr/>
          </p:nvSpPr>
          <p:spPr>
            <a:xfrm>
              <a:off x="2727199" y="1704621"/>
              <a:ext cx="123725" cy="124609"/>
            </a:xfrm>
            <a:custGeom>
              <a:avLst/>
              <a:gdLst/>
              <a:ahLst/>
              <a:cxnLst/>
              <a:rect l="l" t="t" r="r" b="b"/>
              <a:pathLst>
                <a:path w="3501" h="3526" extrusionOk="0">
                  <a:moveTo>
                    <a:pt x="1762" y="1"/>
                  </a:moveTo>
                  <a:cubicBezTo>
                    <a:pt x="762" y="1"/>
                    <a:pt x="0" y="787"/>
                    <a:pt x="0" y="1763"/>
                  </a:cubicBezTo>
                  <a:cubicBezTo>
                    <a:pt x="0" y="2739"/>
                    <a:pt x="762" y="3525"/>
                    <a:pt x="1762" y="3525"/>
                  </a:cubicBezTo>
                  <a:cubicBezTo>
                    <a:pt x="2739" y="3525"/>
                    <a:pt x="3501" y="2716"/>
                    <a:pt x="3501" y="1763"/>
                  </a:cubicBezTo>
                  <a:cubicBezTo>
                    <a:pt x="3501" y="787"/>
                    <a:pt x="2739" y="1"/>
                    <a:pt x="1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9F63ADD5-0C48-8AEF-CFDC-981ED58FCBDD}"/>
              </a:ext>
            </a:extLst>
          </p:cNvPr>
          <p:cNvSpPr txBox="1"/>
          <p:nvPr/>
        </p:nvSpPr>
        <p:spPr>
          <a:xfrm>
            <a:off x="1484662" y="1437113"/>
            <a:ext cx="3678264" cy="830997"/>
          </a:xfrm>
          <a:prstGeom prst="rect">
            <a:avLst/>
          </a:prstGeom>
          <a:noFill/>
        </p:spPr>
        <p:txBody>
          <a:bodyPr wrap="square">
            <a:spAutoFit/>
          </a:bodyPr>
          <a:lstStyle/>
          <a:p>
            <a:pPr marL="0" indent="0"/>
            <a:r>
              <a:rPr lang="en-US" sz="1200" b="1" dirty="0">
                <a:solidFill>
                  <a:schemeClr val="tx1"/>
                </a:solidFill>
                <a:effectLst/>
                <a:latin typeface="+mn-lt"/>
              </a:rPr>
              <a:t>Suicidal thoughts</a:t>
            </a:r>
            <a:r>
              <a:rPr lang="en-US" sz="1200" dirty="0">
                <a:solidFill>
                  <a:schemeClr val="tx1"/>
                </a:solidFill>
                <a:effectLst/>
                <a:latin typeface="+mn-lt"/>
              </a:rPr>
              <a:t> are the most significant predictor of depression, with students who have suicidal thoughts being over 12 times more likely to be depressed.</a:t>
            </a:r>
          </a:p>
        </p:txBody>
      </p:sp>
      <p:sp>
        <p:nvSpPr>
          <p:cNvPr id="19" name="Google Shape;472;p36">
            <a:extLst>
              <a:ext uri="{FF2B5EF4-FFF2-40B4-BE49-F238E27FC236}">
                <a16:creationId xmlns:a16="http://schemas.microsoft.com/office/drawing/2014/main" id="{FFA46C01-4AE2-899F-DB4E-D1774E0897CF}"/>
              </a:ext>
            </a:extLst>
          </p:cNvPr>
          <p:cNvSpPr/>
          <p:nvPr/>
        </p:nvSpPr>
        <p:spPr>
          <a:xfrm>
            <a:off x="1066603" y="2767884"/>
            <a:ext cx="176772" cy="151331"/>
          </a:xfrm>
          <a:custGeom>
            <a:avLst/>
            <a:gdLst/>
            <a:ahLst/>
            <a:cxnLst/>
            <a:rect l="l" t="t" r="r" b="b"/>
            <a:pathLst>
              <a:path w="4954" h="4241" extrusionOk="0">
                <a:moveTo>
                  <a:pt x="2488" y="0"/>
                </a:moveTo>
                <a:cubicBezTo>
                  <a:pt x="1099" y="0"/>
                  <a:pt x="0" y="1149"/>
                  <a:pt x="0" y="2550"/>
                </a:cubicBezTo>
                <a:lnTo>
                  <a:pt x="0" y="4240"/>
                </a:lnTo>
                <a:cubicBezTo>
                  <a:pt x="0" y="4026"/>
                  <a:pt x="143" y="3883"/>
                  <a:pt x="358" y="3883"/>
                </a:cubicBezTo>
                <a:lnTo>
                  <a:pt x="4597" y="3883"/>
                </a:lnTo>
                <a:cubicBezTo>
                  <a:pt x="4811" y="3883"/>
                  <a:pt x="4954" y="4026"/>
                  <a:pt x="4954" y="4240"/>
                </a:cubicBezTo>
                <a:lnTo>
                  <a:pt x="4954" y="2502"/>
                </a:lnTo>
                <a:cubicBezTo>
                  <a:pt x="4954" y="1168"/>
                  <a:pt x="3930" y="73"/>
                  <a:pt x="2572" y="1"/>
                </a:cubicBezTo>
                <a:cubicBezTo>
                  <a:pt x="2544" y="1"/>
                  <a:pt x="2516" y="0"/>
                  <a:pt x="2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66;p36">
            <a:extLst>
              <a:ext uri="{FF2B5EF4-FFF2-40B4-BE49-F238E27FC236}">
                <a16:creationId xmlns:a16="http://schemas.microsoft.com/office/drawing/2014/main" id="{16863739-28BB-BD49-2F90-91326CA71A2D}"/>
              </a:ext>
            </a:extLst>
          </p:cNvPr>
          <p:cNvGrpSpPr/>
          <p:nvPr/>
        </p:nvGrpSpPr>
        <p:grpSpPr>
          <a:xfrm>
            <a:off x="1066603" y="2701621"/>
            <a:ext cx="435116" cy="435116"/>
            <a:chOff x="7502446" y="3041074"/>
            <a:chExt cx="430936" cy="430936"/>
          </a:xfrm>
        </p:grpSpPr>
        <p:sp>
          <p:nvSpPr>
            <p:cNvPr id="21" name="Google Shape;467;p36">
              <a:extLst>
                <a:ext uri="{FF2B5EF4-FFF2-40B4-BE49-F238E27FC236}">
                  <a16:creationId xmlns:a16="http://schemas.microsoft.com/office/drawing/2014/main" id="{E734E43E-83E1-108B-4808-81928182ECBA}"/>
                </a:ext>
              </a:extLst>
            </p:cNvPr>
            <p:cNvSpPr/>
            <p:nvPr/>
          </p:nvSpPr>
          <p:spPr>
            <a:xfrm>
              <a:off x="7722119" y="3091574"/>
              <a:ext cx="122064" cy="136377"/>
            </a:xfrm>
            <a:custGeom>
              <a:avLst/>
              <a:gdLst/>
              <a:ahLst/>
              <a:cxnLst/>
              <a:rect l="l" t="t" r="r" b="b"/>
              <a:pathLst>
                <a:path w="3454" h="3859" extrusionOk="0">
                  <a:moveTo>
                    <a:pt x="1286" y="1"/>
                  </a:moveTo>
                  <a:lnTo>
                    <a:pt x="1286" y="1"/>
                  </a:lnTo>
                  <a:cubicBezTo>
                    <a:pt x="524" y="287"/>
                    <a:pt x="0" y="1001"/>
                    <a:pt x="0" y="1858"/>
                  </a:cubicBezTo>
                  <a:cubicBezTo>
                    <a:pt x="24" y="2930"/>
                    <a:pt x="929" y="3859"/>
                    <a:pt x="2024" y="3859"/>
                  </a:cubicBezTo>
                  <a:cubicBezTo>
                    <a:pt x="2596" y="3859"/>
                    <a:pt x="3096" y="3621"/>
                    <a:pt x="3453" y="3263"/>
                  </a:cubicBezTo>
                  <a:cubicBezTo>
                    <a:pt x="2191" y="3025"/>
                    <a:pt x="1215" y="1930"/>
                    <a:pt x="1215" y="596"/>
                  </a:cubicBezTo>
                  <a:cubicBezTo>
                    <a:pt x="1215" y="382"/>
                    <a:pt x="1238" y="167"/>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8;p36">
              <a:extLst>
                <a:ext uri="{FF2B5EF4-FFF2-40B4-BE49-F238E27FC236}">
                  <a16:creationId xmlns:a16="http://schemas.microsoft.com/office/drawing/2014/main" id="{AD168E61-5932-EAE5-334B-E93B1E5CEE20}"/>
                </a:ext>
              </a:extLst>
            </p:cNvPr>
            <p:cNvSpPr/>
            <p:nvPr/>
          </p:nvSpPr>
          <p:spPr>
            <a:xfrm>
              <a:off x="7792799" y="3041074"/>
              <a:ext cx="69903" cy="140689"/>
            </a:xfrm>
            <a:custGeom>
              <a:avLst/>
              <a:gdLst/>
              <a:ahLst/>
              <a:cxnLst/>
              <a:rect l="l" t="t" r="r" b="b"/>
              <a:pathLst>
                <a:path w="1978" h="3981" extrusionOk="0">
                  <a:moveTo>
                    <a:pt x="1977" y="1"/>
                  </a:moveTo>
                  <a:cubicBezTo>
                    <a:pt x="882" y="1"/>
                    <a:pt x="0" y="882"/>
                    <a:pt x="0" y="1978"/>
                  </a:cubicBezTo>
                  <a:cubicBezTo>
                    <a:pt x="0" y="3064"/>
                    <a:pt x="830" y="3925"/>
                    <a:pt x="1880" y="3976"/>
                  </a:cubicBezTo>
                  <a:lnTo>
                    <a:pt x="1880" y="3976"/>
                  </a:lnTo>
                  <a:cubicBezTo>
                    <a:pt x="1733" y="3949"/>
                    <a:pt x="1620" y="3821"/>
                    <a:pt x="1620" y="3645"/>
                  </a:cubicBezTo>
                  <a:lnTo>
                    <a:pt x="1620" y="358"/>
                  </a:lnTo>
                  <a:cubicBezTo>
                    <a:pt x="1620" y="144"/>
                    <a:pt x="1787" y="1"/>
                    <a:pt x="1977" y="1"/>
                  </a:cubicBezTo>
                  <a:close/>
                  <a:moveTo>
                    <a:pt x="1880" y="3976"/>
                  </a:moveTo>
                  <a:cubicBezTo>
                    <a:pt x="1898" y="3979"/>
                    <a:pt x="1917" y="3981"/>
                    <a:pt x="1936" y="3981"/>
                  </a:cubicBezTo>
                  <a:cubicBezTo>
                    <a:pt x="1949" y="3981"/>
                    <a:pt x="1963" y="3980"/>
                    <a:pt x="1977" y="3978"/>
                  </a:cubicBezTo>
                  <a:cubicBezTo>
                    <a:pt x="1944" y="3978"/>
                    <a:pt x="1912" y="3977"/>
                    <a:pt x="1880" y="3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p36">
              <a:extLst>
                <a:ext uri="{FF2B5EF4-FFF2-40B4-BE49-F238E27FC236}">
                  <a16:creationId xmlns:a16="http://schemas.microsoft.com/office/drawing/2014/main" id="{A859AEAC-6E86-950B-34BD-BFCA0AF8BDE6}"/>
                </a:ext>
              </a:extLst>
            </p:cNvPr>
            <p:cNvSpPr/>
            <p:nvPr/>
          </p:nvSpPr>
          <p:spPr>
            <a:xfrm>
              <a:off x="7862666" y="3041074"/>
              <a:ext cx="70715" cy="141431"/>
            </a:xfrm>
            <a:custGeom>
              <a:avLst/>
              <a:gdLst/>
              <a:ahLst/>
              <a:cxnLst/>
              <a:rect l="l" t="t" r="r" b="b"/>
              <a:pathLst>
                <a:path w="2001" h="4002" extrusionOk="0">
                  <a:moveTo>
                    <a:pt x="0" y="1"/>
                  </a:moveTo>
                  <a:cubicBezTo>
                    <a:pt x="214" y="1"/>
                    <a:pt x="357" y="144"/>
                    <a:pt x="357" y="358"/>
                  </a:cubicBezTo>
                  <a:lnTo>
                    <a:pt x="357" y="3645"/>
                  </a:lnTo>
                  <a:cubicBezTo>
                    <a:pt x="357" y="3859"/>
                    <a:pt x="214" y="4002"/>
                    <a:pt x="0" y="4002"/>
                  </a:cubicBezTo>
                  <a:cubicBezTo>
                    <a:pt x="1119" y="4002"/>
                    <a:pt x="2000" y="3121"/>
                    <a:pt x="2000" y="2025"/>
                  </a:cubicBezTo>
                  <a:cubicBezTo>
                    <a:pt x="2000" y="906"/>
                    <a:pt x="111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0;p36">
              <a:extLst>
                <a:ext uri="{FF2B5EF4-FFF2-40B4-BE49-F238E27FC236}">
                  <a16:creationId xmlns:a16="http://schemas.microsoft.com/office/drawing/2014/main" id="{044A679A-D409-CEB6-C2BC-3A04F58CB9A6}"/>
                </a:ext>
              </a:extLst>
            </p:cNvPr>
            <p:cNvSpPr/>
            <p:nvPr/>
          </p:nvSpPr>
          <p:spPr>
            <a:xfrm>
              <a:off x="7701057" y="3274212"/>
              <a:ext cx="197833" cy="197798"/>
            </a:xfrm>
            <a:custGeom>
              <a:avLst/>
              <a:gdLst/>
              <a:ahLst/>
              <a:cxnLst/>
              <a:rect l="l" t="t" r="r" b="b"/>
              <a:pathLst>
                <a:path w="5598" h="5597" extrusionOk="0">
                  <a:moveTo>
                    <a:pt x="3811" y="2453"/>
                  </a:moveTo>
                  <a:cubicBezTo>
                    <a:pt x="4025" y="2453"/>
                    <a:pt x="4168" y="2596"/>
                    <a:pt x="4168" y="2811"/>
                  </a:cubicBezTo>
                  <a:cubicBezTo>
                    <a:pt x="4168" y="3549"/>
                    <a:pt x="3573" y="4168"/>
                    <a:pt x="2787" y="4168"/>
                  </a:cubicBezTo>
                  <a:cubicBezTo>
                    <a:pt x="2049" y="4168"/>
                    <a:pt x="1430" y="3549"/>
                    <a:pt x="1430" y="2811"/>
                  </a:cubicBezTo>
                  <a:cubicBezTo>
                    <a:pt x="1430" y="2596"/>
                    <a:pt x="1572" y="2453"/>
                    <a:pt x="1787" y="2453"/>
                  </a:cubicBezTo>
                  <a:cubicBezTo>
                    <a:pt x="2001" y="2453"/>
                    <a:pt x="2144" y="2596"/>
                    <a:pt x="2144" y="2811"/>
                  </a:cubicBezTo>
                  <a:cubicBezTo>
                    <a:pt x="2144" y="3144"/>
                    <a:pt x="2430" y="3454"/>
                    <a:pt x="2787" y="3454"/>
                  </a:cubicBezTo>
                  <a:cubicBezTo>
                    <a:pt x="3144" y="3454"/>
                    <a:pt x="3454" y="3144"/>
                    <a:pt x="3454" y="2811"/>
                  </a:cubicBezTo>
                  <a:cubicBezTo>
                    <a:pt x="3454" y="2596"/>
                    <a:pt x="3597" y="2453"/>
                    <a:pt x="3811" y="2453"/>
                  </a:cubicBezTo>
                  <a:close/>
                  <a:moveTo>
                    <a:pt x="2787" y="1"/>
                  </a:moveTo>
                  <a:cubicBezTo>
                    <a:pt x="1239" y="1"/>
                    <a:pt x="1" y="1263"/>
                    <a:pt x="1" y="2811"/>
                  </a:cubicBezTo>
                  <a:cubicBezTo>
                    <a:pt x="1" y="4335"/>
                    <a:pt x="1239" y="5597"/>
                    <a:pt x="2787" y="5597"/>
                  </a:cubicBezTo>
                  <a:cubicBezTo>
                    <a:pt x="4335" y="5597"/>
                    <a:pt x="5597" y="4335"/>
                    <a:pt x="5597" y="2811"/>
                  </a:cubicBezTo>
                  <a:cubicBezTo>
                    <a:pt x="5597" y="1263"/>
                    <a:pt x="4335"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1;p36">
              <a:extLst>
                <a:ext uri="{FF2B5EF4-FFF2-40B4-BE49-F238E27FC236}">
                  <a16:creationId xmlns:a16="http://schemas.microsoft.com/office/drawing/2014/main" id="{A2EAE653-4A70-F359-7DE9-00969902B9C3}"/>
                </a:ext>
              </a:extLst>
            </p:cNvPr>
            <p:cNvSpPr/>
            <p:nvPr/>
          </p:nvSpPr>
          <p:spPr>
            <a:xfrm>
              <a:off x="7502446" y="3256542"/>
              <a:ext cx="175074" cy="149099"/>
            </a:xfrm>
            <a:custGeom>
              <a:avLst/>
              <a:gdLst/>
              <a:ahLst/>
              <a:cxnLst/>
              <a:rect l="l" t="t" r="r" b="b"/>
              <a:pathLst>
                <a:path w="4954" h="4219" extrusionOk="0">
                  <a:moveTo>
                    <a:pt x="0" y="0"/>
                  </a:moveTo>
                  <a:lnTo>
                    <a:pt x="0" y="1691"/>
                  </a:lnTo>
                  <a:cubicBezTo>
                    <a:pt x="0" y="3078"/>
                    <a:pt x="1123" y="4219"/>
                    <a:pt x="2452" y="4219"/>
                  </a:cubicBezTo>
                  <a:cubicBezTo>
                    <a:pt x="2492" y="4219"/>
                    <a:pt x="2532" y="4218"/>
                    <a:pt x="2572" y="4216"/>
                  </a:cubicBezTo>
                  <a:cubicBezTo>
                    <a:pt x="3882" y="4168"/>
                    <a:pt x="4954" y="3072"/>
                    <a:pt x="4954" y="1715"/>
                  </a:cubicBezTo>
                  <a:lnTo>
                    <a:pt x="4954" y="0"/>
                  </a:lnTo>
                  <a:cubicBezTo>
                    <a:pt x="4954" y="215"/>
                    <a:pt x="4811" y="358"/>
                    <a:pt x="4597" y="358"/>
                  </a:cubicBezTo>
                  <a:lnTo>
                    <a:pt x="358" y="358"/>
                  </a:lnTo>
                  <a:cubicBezTo>
                    <a:pt x="143" y="358"/>
                    <a:pt x="0"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2;p36">
              <a:extLst>
                <a:ext uri="{FF2B5EF4-FFF2-40B4-BE49-F238E27FC236}">
                  <a16:creationId xmlns:a16="http://schemas.microsoft.com/office/drawing/2014/main" id="{07F62970-1AB5-487D-41A2-CC282A6FEE78}"/>
                </a:ext>
              </a:extLst>
            </p:cNvPr>
            <p:cNvSpPr/>
            <p:nvPr/>
          </p:nvSpPr>
          <p:spPr>
            <a:xfrm>
              <a:off x="7502446" y="3106700"/>
              <a:ext cx="175074" cy="149877"/>
            </a:xfrm>
            <a:custGeom>
              <a:avLst/>
              <a:gdLst/>
              <a:ahLst/>
              <a:cxnLst/>
              <a:rect l="l" t="t" r="r" b="b"/>
              <a:pathLst>
                <a:path w="4954" h="4241" extrusionOk="0">
                  <a:moveTo>
                    <a:pt x="2488" y="0"/>
                  </a:moveTo>
                  <a:cubicBezTo>
                    <a:pt x="1099" y="0"/>
                    <a:pt x="0" y="1149"/>
                    <a:pt x="0" y="2550"/>
                  </a:cubicBezTo>
                  <a:lnTo>
                    <a:pt x="0" y="4240"/>
                  </a:lnTo>
                  <a:cubicBezTo>
                    <a:pt x="0" y="4026"/>
                    <a:pt x="143" y="3883"/>
                    <a:pt x="358" y="3883"/>
                  </a:cubicBezTo>
                  <a:lnTo>
                    <a:pt x="4597" y="3883"/>
                  </a:lnTo>
                  <a:cubicBezTo>
                    <a:pt x="4811" y="3883"/>
                    <a:pt x="4954" y="4026"/>
                    <a:pt x="4954" y="4240"/>
                  </a:cubicBezTo>
                  <a:lnTo>
                    <a:pt x="4954" y="2502"/>
                  </a:lnTo>
                  <a:cubicBezTo>
                    <a:pt x="4954" y="1168"/>
                    <a:pt x="3930" y="73"/>
                    <a:pt x="2572" y="1"/>
                  </a:cubicBezTo>
                  <a:cubicBezTo>
                    <a:pt x="2544" y="1"/>
                    <a:pt x="2516" y="0"/>
                    <a:pt x="2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4FCDEDA6-2942-6491-3F68-41B48F0E15A6}"/>
              </a:ext>
            </a:extLst>
          </p:cNvPr>
          <p:cNvSpPr txBox="1"/>
          <p:nvPr/>
        </p:nvSpPr>
        <p:spPr>
          <a:xfrm>
            <a:off x="1500898" y="2613854"/>
            <a:ext cx="3221933" cy="646331"/>
          </a:xfrm>
          <a:prstGeom prst="rect">
            <a:avLst/>
          </a:prstGeom>
          <a:noFill/>
        </p:spPr>
        <p:txBody>
          <a:bodyPr wrap="square">
            <a:spAutoFit/>
          </a:bodyPr>
          <a:lstStyle/>
          <a:p>
            <a:pPr marL="0" indent="0"/>
            <a:r>
              <a:rPr lang="en-US" sz="1200" b="1" dirty="0">
                <a:solidFill>
                  <a:schemeClr val="tx1"/>
                </a:solidFill>
                <a:effectLst/>
                <a:latin typeface="+mn-lt"/>
              </a:rPr>
              <a:t>Academic pressure</a:t>
            </a:r>
            <a:r>
              <a:rPr lang="en-US" sz="1200" dirty="0">
                <a:solidFill>
                  <a:schemeClr val="tx1"/>
                </a:solidFill>
                <a:effectLst/>
                <a:latin typeface="+mn-lt"/>
              </a:rPr>
              <a:t> and </a:t>
            </a:r>
            <a:r>
              <a:rPr lang="en-US" sz="1200" b="1" dirty="0">
                <a:solidFill>
                  <a:schemeClr val="tx1"/>
                </a:solidFill>
                <a:effectLst/>
                <a:latin typeface="+mn-lt"/>
              </a:rPr>
              <a:t>increased work/study hours</a:t>
            </a:r>
            <a:r>
              <a:rPr lang="en-US" sz="1200" dirty="0">
                <a:solidFill>
                  <a:schemeClr val="tx1"/>
                </a:solidFill>
                <a:effectLst/>
                <a:latin typeface="+mn-lt"/>
              </a:rPr>
              <a:t> significantly contribute to depression risk.</a:t>
            </a:r>
          </a:p>
        </p:txBody>
      </p:sp>
      <p:sp>
        <p:nvSpPr>
          <p:cNvPr id="29" name="Google Shape;451;p36">
            <a:extLst>
              <a:ext uri="{FF2B5EF4-FFF2-40B4-BE49-F238E27FC236}">
                <a16:creationId xmlns:a16="http://schemas.microsoft.com/office/drawing/2014/main" id="{4B1E6550-5340-A310-8B4D-EC29F6C0F20C}"/>
              </a:ext>
            </a:extLst>
          </p:cNvPr>
          <p:cNvSpPr/>
          <p:nvPr/>
        </p:nvSpPr>
        <p:spPr>
          <a:xfrm>
            <a:off x="1205665" y="3804944"/>
            <a:ext cx="184900" cy="99087"/>
          </a:xfrm>
          <a:custGeom>
            <a:avLst/>
            <a:gdLst/>
            <a:ahLst/>
            <a:cxnLst/>
            <a:rect l="l" t="t" r="r" b="b"/>
            <a:pathLst>
              <a:path w="5335" h="2859" extrusionOk="0">
                <a:moveTo>
                  <a:pt x="2644" y="1"/>
                </a:moveTo>
                <a:cubicBezTo>
                  <a:pt x="2453" y="1"/>
                  <a:pt x="2286" y="25"/>
                  <a:pt x="2120" y="120"/>
                </a:cubicBezTo>
                <a:lnTo>
                  <a:pt x="1834" y="263"/>
                </a:lnTo>
                <a:lnTo>
                  <a:pt x="1501" y="120"/>
                </a:lnTo>
                <a:cubicBezTo>
                  <a:pt x="1381" y="96"/>
                  <a:pt x="1262" y="48"/>
                  <a:pt x="1143" y="48"/>
                </a:cubicBezTo>
                <a:cubicBezTo>
                  <a:pt x="667" y="48"/>
                  <a:pt x="286" y="429"/>
                  <a:pt x="286" y="929"/>
                </a:cubicBezTo>
                <a:cubicBezTo>
                  <a:pt x="286" y="977"/>
                  <a:pt x="310" y="1049"/>
                  <a:pt x="310" y="1096"/>
                </a:cubicBezTo>
                <a:lnTo>
                  <a:pt x="381" y="1406"/>
                </a:lnTo>
                <a:lnTo>
                  <a:pt x="191" y="1668"/>
                </a:lnTo>
                <a:cubicBezTo>
                  <a:pt x="167" y="1715"/>
                  <a:pt x="143" y="1811"/>
                  <a:pt x="95" y="1906"/>
                </a:cubicBezTo>
                <a:cubicBezTo>
                  <a:pt x="0" y="2382"/>
                  <a:pt x="381" y="2835"/>
                  <a:pt x="858" y="2835"/>
                </a:cubicBezTo>
                <a:lnTo>
                  <a:pt x="858" y="2858"/>
                </a:lnTo>
                <a:lnTo>
                  <a:pt x="4454" y="2858"/>
                </a:lnTo>
                <a:cubicBezTo>
                  <a:pt x="4954" y="2858"/>
                  <a:pt x="5335" y="2311"/>
                  <a:pt x="5144" y="1787"/>
                </a:cubicBezTo>
                <a:cubicBezTo>
                  <a:pt x="5025" y="1525"/>
                  <a:pt x="4739" y="1334"/>
                  <a:pt x="4454" y="1334"/>
                </a:cubicBezTo>
                <a:lnTo>
                  <a:pt x="3858" y="1334"/>
                </a:lnTo>
                <a:lnTo>
                  <a:pt x="3715" y="810"/>
                </a:lnTo>
                <a:cubicBezTo>
                  <a:pt x="3644" y="620"/>
                  <a:pt x="3525" y="453"/>
                  <a:pt x="3382" y="286"/>
                </a:cubicBezTo>
                <a:cubicBezTo>
                  <a:pt x="3168" y="96"/>
                  <a:pt x="2906" y="1"/>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49;p36">
            <a:extLst>
              <a:ext uri="{FF2B5EF4-FFF2-40B4-BE49-F238E27FC236}">
                <a16:creationId xmlns:a16="http://schemas.microsoft.com/office/drawing/2014/main" id="{2A230928-86FB-2496-74A1-69090A751626}"/>
              </a:ext>
            </a:extLst>
          </p:cNvPr>
          <p:cNvGrpSpPr/>
          <p:nvPr/>
        </p:nvGrpSpPr>
        <p:grpSpPr>
          <a:xfrm>
            <a:off x="1111569" y="3710154"/>
            <a:ext cx="373093" cy="433467"/>
            <a:chOff x="1224083" y="2356149"/>
            <a:chExt cx="380435" cy="441997"/>
          </a:xfrm>
        </p:grpSpPr>
        <p:sp>
          <p:nvSpPr>
            <p:cNvPr id="31" name="Google Shape;450;p36">
              <a:extLst>
                <a:ext uri="{FF2B5EF4-FFF2-40B4-BE49-F238E27FC236}">
                  <a16:creationId xmlns:a16="http://schemas.microsoft.com/office/drawing/2014/main" id="{E94A303E-8F39-A522-6AF4-6C936D1E688A}"/>
                </a:ext>
              </a:extLst>
            </p:cNvPr>
            <p:cNvSpPr/>
            <p:nvPr/>
          </p:nvSpPr>
          <p:spPr>
            <a:xfrm>
              <a:off x="1224083" y="2356149"/>
              <a:ext cx="380435" cy="441997"/>
            </a:xfrm>
            <a:custGeom>
              <a:avLst/>
              <a:gdLst/>
              <a:ahLst/>
              <a:cxnLst/>
              <a:rect l="l" t="t" r="r" b="b"/>
              <a:pathLst>
                <a:path w="10765" h="12507" extrusionOk="0">
                  <a:moveTo>
                    <a:pt x="5359" y="1974"/>
                  </a:moveTo>
                  <a:cubicBezTo>
                    <a:pt x="5787" y="1974"/>
                    <a:pt x="6240" y="2164"/>
                    <a:pt x="6573" y="2474"/>
                  </a:cubicBezTo>
                  <a:cubicBezTo>
                    <a:pt x="6811" y="2712"/>
                    <a:pt x="6978" y="2974"/>
                    <a:pt x="7073" y="3307"/>
                  </a:cubicBezTo>
                  <a:lnTo>
                    <a:pt x="7097" y="3307"/>
                  </a:lnTo>
                  <a:cubicBezTo>
                    <a:pt x="7907" y="3307"/>
                    <a:pt x="8597" y="3950"/>
                    <a:pt x="8597" y="4784"/>
                  </a:cubicBezTo>
                  <a:cubicBezTo>
                    <a:pt x="8621" y="5617"/>
                    <a:pt x="7931" y="6284"/>
                    <a:pt x="7145" y="6284"/>
                  </a:cubicBezTo>
                  <a:lnTo>
                    <a:pt x="3596" y="6284"/>
                  </a:lnTo>
                  <a:cubicBezTo>
                    <a:pt x="2787" y="6284"/>
                    <a:pt x="2096" y="5617"/>
                    <a:pt x="2096" y="4784"/>
                  </a:cubicBezTo>
                  <a:cubicBezTo>
                    <a:pt x="2096" y="4498"/>
                    <a:pt x="2191" y="4212"/>
                    <a:pt x="2334" y="3974"/>
                  </a:cubicBezTo>
                  <a:cubicBezTo>
                    <a:pt x="2310" y="3855"/>
                    <a:pt x="2310" y="3784"/>
                    <a:pt x="2310" y="3664"/>
                  </a:cubicBezTo>
                  <a:cubicBezTo>
                    <a:pt x="2310" y="2783"/>
                    <a:pt x="3025" y="2069"/>
                    <a:pt x="3882" y="2069"/>
                  </a:cubicBezTo>
                  <a:cubicBezTo>
                    <a:pt x="4096" y="2069"/>
                    <a:pt x="4335" y="2117"/>
                    <a:pt x="4525" y="2188"/>
                  </a:cubicBezTo>
                  <a:cubicBezTo>
                    <a:pt x="4787" y="2069"/>
                    <a:pt x="5049" y="1974"/>
                    <a:pt x="5359" y="1974"/>
                  </a:cubicBezTo>
                  <a:close/>
                  <a:moveTo>
                    <a:pt x="4844" y="1"/>
                  </a:moveTo>
                  <a:cubicBezTo>
                    <a:pt x="3929" y="1"/>
                    <a:pt x="3043" y="252"/>
                    <a:pt x="2263" y="759"/>
                  </a:cubicBezTo>
                  <a:cubicBezTo>
                    <a:pt x="858" y="1664"/>
                    <a:pt x="0" y="3212"/>
                    <a:pt x="0" y="4879"/>
                  </a:cubicBezTo>
                  <a:cubicBezTo>
                    <a:pt x="0" y="5570"/>
                    <a:pt x="143" y="6236"/>
                    <a:pt x="405" y="6879"/>
                  </a:cubicBezTo>
                  <a:cubicBezTo>
                    <a:pt x="643" y="7427"/>
                    <a:pt x="1001" y="7951"/>
                    <a:pt x="1453" y="8356"/>
                  </a:cubicBezTo>
                  <a:lnTo>
                    <a:pt x="1453" y="11166"/>
                  </a:lnTo>
                  <a:cubicBezTo>
                    <a:pt x="1453" y="11333"/>
                    <a:pt x="1572" y="11476"/>
                    <a:pt x="1739" y="11523"/>
                  </a:cubicBezTo>
                  <a:lnTo>
                    <a:pt x="6835" y="12500"/>
                  </a:lnTo>
                  <a:cubicBezTo>
                    <a:pt x="6858" y="12505"/>
                    <a:pt x="6880" y="12507"/>
                    <a:pt x="6903" y="12507"/>
                  </a:cubicBezTo>
                  <a:cubicBezTo>
                    <a:pt x="7097" y="12507"/>
                    <a:pt x="7288" y="12334"/>
                    <a:pt x="7288" y="12142"/>
                  </a:cubicBezTo>
                  <a:lnTo>
                    <a:pt x="7288" y="11214"/>
                  </a:lnTo>
                  <a:lnTo>
                    <a:pt x="8359" y="11214"/>
                  </a:lnTo>
                  <a:cubicBezTo>
                    <a:pt x="8859" y="11214"/>
                    <a:pt x="9288" y="10856"/>
                    <a:pt x="9359" y="10356"/>
                  </a:cubicBezTo>
                  <a:lnTo>
                    <a:pt x="9669" y="8594"/>
                  </a:lnTo>
                  <a:lnTo>
                    <a:pt x="9812" y="8594"/>
                  </a:lnTo>
                  <a:cubicBezTo>
                    <a:pt x="10145" y="8594"/>
                    <a:pt x="10431" y="8427"/>
                    <a:pt x="10598" y="8142"/>
                  </a:cubicBezTo>
                  <a:cubicBezTo>
                    <a:pt x="10765" y="7903"/>
                    <a:pt x="10765" y="7570"/>
                    <a:pt x="10598" y="7308"/>
                  </a:cubicBezTo>
                  <a:lnTo>
                    <a:pt x="9693" y="5712"/>
                  </a:lnTo>
                  <a:cubicBezTo>
                    <a:pt x="9883" y="4665"/>
                    <a:pt x="9693" y="3593"/>
                    <a:pt x="9193" y="2545"/>
                  </a:cubicBezTo>
                  <a:cubicBezTo>
                    <a:pt x="8764" y="1664"/>
                    <a:pt x="8026" y="950"/>
                    <a:pt x="7145" y="521"/>
                  </a:cubicBezTo>
                  <a:cubicBezTo>
                    <a:pt x="6388" y="175"/>
                    <a:pt x="5606" y="1"/>
                    <a:pt x="4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1;p36">
              <a:extLst>
                <a:ext uri="{FF2B5EF4-FFF2-40B4-BE49-F238E27FC236}">
                  <a16:creationId xmlns:a16="http://schemas.microsoft.com/office/drawing/2014/main" id="{70D53B2F-3425-5E7B-3921-6819E09EAD6D}"/>
                </a:ext>
              </a:extLst>
            </p:cNvPr>
            <p:cNvSpPr/>
            <p:nvPr/>
          </p:nvSpPr>
          <p:spPr>
            <a:xfrm>
              <a:off x="1320031" y="2452804"/>
              <a:ext cx="188539" cy="101037"/>
            </a:xfrm>
            <a:custGeom>
              <a:avLst/>
              <a:gdLst/>
              <a:ahLst/>
              <a:cxnLst/>
              <a:rect l="l" t="t" r="r" b="b"/>
              <a:pathLst>
                <a:path w="5335" h="2859" extrusionOk="0">
                  <a:moveTo>
                    <a:pt x="2644" y="1"/>
                  </a:moveTo>
                  <a:cubicBezTo>
                    <a:pt x="2453" y="1"/>
                    <a:pt x="2286" y="25"/>
                    <a:pt x="2120" y="120"/>
                  </a:cubicBezTo>
                  <a:lnTo>
                    <a:pt x="1834" y="263"/>
                  </a:lnTo>
                  <a:lnTo>
                    <a:pt x="1501" y="120"/>
                  </a:lnTo>
                  <a:cubicBezTo>
                    <a:pt x="1381" y="96"/>
                    <a:pt x="1262" y="48"/>
                    <a:pt x="1143" y="48"/>
                  </a:cubicBezTo>
                  <a:cubicBezTo>
                    <a:pt x="667" y="48"/>
                    <a:pt x="286" y="429"/>
                    <a:pt x="286" y="929"/>
                  </a:cubicBezTo>
                  <a:cubicBezTo>
                    <a:pt x="286" y="977"/>
                    <a:pt x="310" y="1049"/>
                    <a:pt x="310" y="1096"/>
                  </a:cubicBezTo>
                  <a:lnTo>
                    <a:pt x="381" y="1406"/>
                  </a:lnTo>
                  <a:lnTo>
                    <a:pt x="191" y="1668"/>
                  </a:lnTo>
                  <a:cubicBezTo>
                    <a:pt x="167" y="1715"/>
                    <a:pt x="143" y="1811"/>
                    <a:pt x="95" y="1906"/>
                  </a:cubicBezTo>
                  <a:cubicBezTo>
                    <a:pt x="0" y="2382"/>
                    <a:pt x="381" y="2835"/>
                    <a:pt x="858" y="2835"/>
                  </a:cubicBezTo>
                  <a:lnTo>
                    <a:pt x="858" y="2858"/>
                  </a:lnTo>
                  <a:lnTo>
                    <a:pt x="4454" y="2858"/>
                  </a:lnTo>
                  <a:cubicBezTo>
                    <a:pt x="4954" y="2858"/>
                    <a:pt x="5335" y="2311"/>
                    <a:pt x="5144" y="1787"/>
                  </a:cubicBezTo>
                  <a:cubicBezTo>
                    <a:pt x="5025" y="1525"/>
                    <a:pt x="4739" y="1334"/>
                    <a:pt x="4454" y="1334"/>
                  </a:cubicBezTo>
                  <a:lnTo>
                    <a:pt x="3858" y="1334"/>
                  </a:lnTo>
                  <a:lnTo>
                    <a:pt x="3715" y="810"/>
                  </a:lnTo>
                  <a:cubicBezTo>
                    <a:pt x="3644" y="620"/>
                    <a:pt x="3525" y="453"/>
                    <a:pt x="3382" y="286"/>
                  </a:cubicBezTo>
                  <a:cubicBezTo>
                    <a:pt x="3168" y="96"/>
                    <a:pt x="2906" y="1"/>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6C526D6E-DCDA-8A57-99E6-81BBB86BF983}"/>
              </a:ext>
            </a:extLst>
          </p:cNvPr>
          <p:cNvSpPr txBox="1"/>
          <p:nvPr/>
        </p:nvSpPr>
        <p:spPr>
          <a:xfrm>
            <a:off x="-838962" y="755940"/>
            <a:ext cx="4313682" cy="276999"/>
          </a:xfrm>
          <a:prstGeom prst="rect">
            <a:avLst/>
          </a:prstGeom>
          <a:noFill/>
        </p:spPr>
        <p:txBody>
          <a:bodyPr wrap="square">
            <a:spAutoFit/>
          </a:bodyPr>
          <a:lstStyle/>
          <a:p>
            <a:pPr marL="0" indent="0"/>
            <a:endParaRPr lang="en-US" sz="1200" dirty="0">
              <a:solidFill>
                <a:schemeClr val="tx1"/>
              </a:solidFill>
              <a:effectLst/>
              <a:latin typeface="+mn-lt"/>
            </a:endParaRPr>
          </a:p>
        </p:txBody>
      </p:sp>
      <p:sp>
        <p:nvSpPr>
          <p:cNvPr id="36" name="TextBox 35">
            <a:extLst>
              <a:ext uri="{FF2B5EF4-FFF2-40B4-BE49-F238E27FC236}">
                <a16:creationId xmlns:a16="http://schemas.microsoft.com/office/drawing/2014/main" id="{143641E4-D151-37B1-5BF9-347081720969}"/>
              </a:ext>
            </a:extLst>
          </p:cNvPr>
          <p:cNvSpPr txBox="1"/>
          <p:nvPr/>
        </p:nvSpPr>
        <p:spPr>
          <a:xfrm>
            <a:off x="1500898" y="3658483"/>
            <a:ext cx="3221933" cy="646331"/>
          </a:xfrm>
          <a:prstGeom prst="rect">
            <a:avLst/>
          </a:prstGeom>
          <a:noFill/>
        </p:spPr>
        <p:txBody>
          <a:bodyPr wrap="square">
            <a:spAutoFit/>
          </a:bodyPr>
          <a:lstStyle/>
          <a:p>
            <a:pPr marL="0" indent="0"/>
            <a:r>
              <a:rPr lang="en-US" sz="1200" b="1" dirty="0">
                <a:solidFill>
                  <a:schemeClr val="tx1"/>
                </a:solidFill>
                <a:effectLst/>
                <a:latin typeface="+mn-lt"/>
              </a:rPr>
              <a:t>Older students</a:t>
            </a:r>
            <a:r>
              <a:rPr lang="en-US" sz="1200" dirty="0">
                <a:solidFill>
                  <a:schemeClr val="tx1"/>
                </a:solidFill>
                <a:effectLst/>
                <a:latin typeface="+mn-lt"/>
              </a:rPr>
              <a:t> and those with </a:t>
            </a:r>
            <a:r>
              <a:rPr lang="en-US" sz="1200" b="1" dirty="0">
                <a:solidFill>
                  <a:schemeClr val="tx1"/>
                </a:solidFill>
                <a:effectLst/>
                <a:latin typeface="+mn-lt"/>
              </a:rPr>
              <a:t>higher study satisfaction</a:t>
            </a:r>
            <a:r>
              <a:rPr lang="en-US" sz="1200" dirty="0">
                <a:solidFill>
                  <a:schemeClr val="tx1"/>
                </a:solidFill>
                <a:effectLst/>
                <a:latin typeface="+mn-lt"/>
              </a:rPr>
              <a:t> have a lower likelihood of depression.</a:t>
            </a:r>
          </a:p>
        </p:txBody>
      </p:sp>
      <p:grpSp>
        <p:nvGrpSpPr>
          <p:cNvPr id="39" name="Google Shape;486;p36">
            <a:extLst>
              <a:ext uri="{FF2B5EF4-FFF2-40B4-BE49-F238E27FC236}">
                <a16:creationId xmlns:a16="http://schemas.microsoft.com/office/drawing/2014/main" id="{7AE37C93-521B-EB19-E30B-E65D94CD7D87}"/>
              </a:ext>
            </a:extLst>
          </p:cNvPr>
          <p:cNvGrpSpPr/>
          <p:nvPr/>
        </p:nvGrpSpPr>
        <p:grpSpPr>
          <a:xfrm>
            <a:off x="5317837" y="1521971"/>
            <a:ext cx="435113" cy="435899"/>
            <a:chOff x="5408515" y="3725327"/>
            <a:chExt cx="430123" cy="430901"/>
          </a:xfrm>
        </p:grpSpPr>
        <p:sp>
          <p:nvSpPr>
            <p:cNvPr id="40" name="Google Shape;487;p36">
              <a:extLst>
                <a:ext uri="{FF2B5EF4-FFF2-40B4-BE49-F238E27FC236}">
                  <a16:creationId xmlns:a16="http://schemas.microsoft.com/office/drawing/2014/main" id="{EB3EE693-63A8-C7F8-7E14-986B93EF3DB7}"/>
                </a:ext>
              </a:extLst>
            </p:cNvPr>
            <p:cNvSpPr/>
            <p:nvPr/>
          </p:nvSpPr>
          <p:spPr>
            <a:xfrm>
              <a:off x="5408515" y="3725327"/>
              <a:ext cx="180163" cy="180128"/>
            </a:xfrm>
            <a:custGeom>
              <a:avLst/>
              <a:gdLst/>
              <a:ahLst/>
              <a:cxnLst/>
              <a:rect l="l" t="t" r="r" b="b"/>
              <a:pathLst>
                <a:path w="5098" h="5097" extrusionOk="0">
                  <a:moveTo>
                    <a:pt x="2049" y="0"/>
                  </a:moveTo>
                  <a:cubicBezTo>
                    <a:pt x="1644" y="0"/>
                    <a:pt x="1287" y="333"/>
                    <a:pt x="1216" y="762"/>
                  </a:cubicBezTo>
                  <a:lnTo>
                    <a:pt x="1192" y="1000"/>
                  </a:lnTo>
                  <a:lnTo>
                    <a:pt x="144" y="1000"/>
                  </a:lnTo>
                  <a:cubicBezTo>
                    <a:pt x="96" y="1000"/>
                    <a:pt x="25" y="1048"/>
                    <a:pt x="25" y="1119"/>
                  </a:cubicBezTo>
                  <a:lnTo>
                    <a:pt x="25" y="2310"/>
                  </a:lnTo>
                  <a:cubicBezTo>
                    <a:pt x="25" y="2358"/>
                    <a:pt x="96" y="2429"/>
                    <a:pt x="144" y="2429"/>
                  </a:cubicBezTo>
                  <a:lnTo>
                    <a:pt x="477" y="2429"/>
                  </a:lnTo>
                  <a:cubicBezTo>
                    <a:pt x="787" y="2429"/>
                    <a:pt x="1025" y="2667"/>
                    <a:pt x="1049" y="2953"/>
                  </a:cubicBezTo>
                  <a:cubicBezTo>
                    <a:pt x="1073" y="3310"/>
                    <a:pt x="787" y="3572"/>
                    <a:pt x="453" y="3572"/>
                  </a:cubicBezTo>
                  <a:lnTo>
                    <a:pt x="120" y="3572"/>
                  </a:lnTo>
                  <a:cubicBezTo>
                    <a:pt x="72" y="3572"/>
                    <a:pt x="1" y="3644"/>
                    <a:pt x="1" y="3691"/>
                  </a:cubicBezTo>
                  <a:lnTo>
                    <a:pt x="1" y="4930"/>
                  </a:lnTo>
                  <a:cubicBezTo>
                    <a:pt x="1" y="4977"/>
                    <a:pt x="49" y="5049"/>
                    <a:pt x="120" y="5049"/>
                  </a:cubicBezTo>
                  <a:lnTo>
                    <a:pt x="3954" y="5096"/>
                  </a:lnTo>
                  <a:cubicBezTo>
                    <a:pt x="4026" y="5096"/>
                    <a:pt x="4073" y="5049"/>
                    <a:pt x="4073" y="4977"/>
                  </a:cubicBezTo>
                  <a:lnTo>
                    <a:pt x="4073" y="3906"/>
                  </a:lnTo>
                  <a:lnTo>
                    <a:pt x="4311" y="3882"/>
                  </a:lnTo>
                  <a:cubicBezTo>
                    <a:pt x="4764" y="3858"/>
                    <a:pt x="5097" y="3501"/>
                    <a:pt x="5097" y="3048"/>
                  </a:cubicBezTo>
                  <a:cubicBezTo>
                    <a:pt x="5097" y="2596"/>
                    <a:pt x="4764" y="2239"/>
                    <a:pt x="4311" y="2215"/>
                  </a:cubicBezTo>
                  <a:lnTo>
                    <a:pt x="4073" y="2191"/>
                  </a:lnTo>
                  <a:lnTo>
                    <a:pt x="4073" y="1119"/>
                  </a:lnTo>
                  <a:cubicBezTo>
                    <a:pt x="4073" y="1048"/>
                    <a:pt x="4026" y="1000"/>
                    <a:pt x="3954" y="1000"/>
                  </a:cubicBezTo>
                  <a:lnTo>
                    <a:pt x="2906" y="1000"/>
                  </a:lnTo>
                  <a:lnTo>
                    <a:pt x="2883" y="762"/>
                  </a:lnTo>
                  <a:cubicBezTo>
                    <a:pt x="2835" y="333"/>
                    <a:pt x="2478"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6">
              <a:extLst>
                <a:ext uri="{FF2B5EF4-FFF2-40B4-BE49-F238E27FC236}">
                  <a16:creationId xmlns:a16="http://schemas.microsoft.com/office/drawing/2014/main" id="{BF393A97-0D13-BA0C-FDE4-34FF217A6510}"/>
                </a:ext>
              </a:extLst>
            </p:cNvPr>
            <p:cNvSpPr/>
            <p:nvPr/>
          </p:nvSpPr>
          <p:spPr>
            <a:xfrm>
              <a:off x="5649216" y="3727836"/>
              <a:ext cx="189422" cy="188539"/>
            </a:xfrm>
            <a:custGeom>
              <a:avLst/>
              <a:gdLst/>
              <a:ahLst/>
              <a:cxnLst/>
              <a:rect l="l" t="t" r="r" b="b"/>
              <a:pathLst>
                <a:path w="5360" h="5335" extrusionOk="0">
                  <a:moveTo>
                    <a:pt x="120" y="0"/>
                  </a:moveTo>
                  <a:cubicBezTo>
                    <a:pt x="72" y="0"/>
                    <a:pt x="1" y="48"/>
                    <a:pt x="1" y="120"/>
                  </a:cubicBezTo>
                  <a:lnTo>
                    <a:pt x="1" y="1405"/>
                  </a:lnTo>
                  <a:cubicBezTo>
                    <a:pt x="1" y="1453"/>
                    <a:pt x="72" y="1525"/>
                    <a:pt x="120" y="1525"/>
                  </a:cubicBezTo>
                  <a:lnTo>
                    <a:pt x="453" y="1525"/>
                  </a:lnTo>
                  <a:cubicBezTo>
                    <a:pt x="811" y="1525"/>
                    <a:pt x="1073" y="1787"/>
                    <a:pt x="1073" y="2144"/>
                  </a:cubicBezTo>
                  <a:cubicBezTo>
                    <a:pt x="1073" y="2477"/>
                    <a:pt x="787" y="2739"/>
                    <a:pt x="453" y="2739"/>
                  </a:cubicBezTo>
                  <a:lnTo>
                    <a:pt x="168" y="2739"/>
                  </a:lnTo>
                  <a:cubicBezTo>
                    <a:pt x="96" y="2739"/>
                    <a:pt x="49" y="2787"/>
                    <a:pt x="49" y="2858"/>
                  </a:cubicBezTo>
                  <a:lnTo>
                    <a:pt x="49" y="4168"/>
                  </a:lnTo>
                  <a:cubicBezTo>
                    <a:pt x="49" y="4216"/>
                    <a:pt x="96" y="4287"/>
                    <a:pt x="168" y="4287"/>
                  </a:cubicBezTo>
                  <a:lnTo>
                    <a:pt x="1239" y="4287"/>
                  </a:lnTo>
                  <a:lnTo>
                    <a:pt x="1263" y="4525"/>
                  </a:lnTo>
                  <a:cubicBezTo>
                    <a:pt x="1287" y="4740"/>
                    <a:pt x="1382" y="4906"/>
                    <a:pt x="1525" y="5049"/>
                  </a:cubicBezTo>
                  <a:cubicBezTo>
                    <a:pt x="1716" y="5216"/>
                    <a:pt x="1906" y="5335"/>
                    <a:pt x="2144" y="5335"/>
                  </a:cubicBezTo>
                  <a:cubicBezTo>
                    <a:pt x="2597" y="5287"/>
                    <a:pt x="2978" y="4978"/>
                    <a:pt x="2978" y="4620"/>
                  </a:cubicBezTo>
                  <a:lnTo>
                    <a:pt x="3025" y="4382"/>
                  </a:lnTo>
                  <a:lnTo>
                    <a:pt x="4145" y="4382"/>
                  </a:lnTo>
                  <a:cubicBezTo>
                    <a:pt x="4240" y="4335"/>
                    <a:pt x="4288" y="4287"/>
                    <a:pt x="4288" y="4216"/>
                  </a:cubicBezTo>
                  <a:lnTo>
                    <a:pt x="4288" y="3096"/>
                  </a:lnTo>
                  <a:lnTo>
                    <a:pt x="4526" y="3073"/>
                  </a:lnTo>
                  <a:cubicBezTo>
                    <a:pt x="5002" y="3025"/>
                    <a:pt x="5359" y="2644"/>
                    <a:pt x="5359" y="2168"/>
                  </a:cubicBezTo>
                  <a:cubicBezTo>
                    <a:pt x="5359" y="1691"/>
                    <a:pt x="5002" y="1310"/>
                    <a:pt x="4526" y="1286"/>
                  </a:cubicBezTo>
                  <a:lnTo>
                    <a:pt x="4264" y="1239"/>
                  </a:lnTo>
                  <a:lnTo>
                    <a:pt x="4264" y="120"/>
                  </a:lnTo>
                  <a:cubicBezTo>
                    <a:pt x="4264" y="48"/>
                    <a:pt x="4216" y="0"/>
                    <a:pt x="4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6">
              <a:extLst>
                <a:ext uri="{FF2B5EF4-FFF2-40B4-BE49-F238E27FC236}">
                  <a16:creationId xmlns:a16="http://schemas.microsoft.com/office/drawing/2014/main" id="{9EB69522-0CC3-DF95-FF54-0E776F2FE6B7}"/>
                </a:ext>
              </a:extLst>
            </p:cNvPr>
            <p:cNvSpPr/>
            <p:nvPr/>
          </p:nvSpPr>
          <p:spPr>
            <a:xfrm>
              <a:off x="5492695" y="3981153"/>
              <a:ext cx="264308" cy="175074"/>
            </a:xfrm>
            <a:custGeom>
              <a:avLst/>
              <a:gdLst/>
              <a:ahLst/>
              <a:cxnLst/>
              <a:rect l="l" t="t" r="r" b="b"/>
              <a:pathLst>
                <a:path w="7479" h="4954" extrusionOk="0">
                  <a:moveTo>
                    <a:pt x="4902" y="1509"/>
                  </a:moveTo>
                  <a:cubicBezTo>
                    <a:pt x="5038" y="1509"/>
                    <a:pt x="5176" y="1587"/>
                    <a:pt x="5240" y="1739"/>
                  </a:cubicBezTo>
                  <a:cubicBezTo>
                    <a:pt x="5335" y="1977"/>
                    <a:pt x="5144" y="2239"/>
                    <a:pt x="4906" y="2239"/>
                  </a:cubicBezTo>
                  <a:cubicBezTo>
                    <a:pt x="4644" y="2239"/>
                    <a:pt x="4478" y="1930"/>
                    <a:pt x="4597" y="1691"/>
                  </a:cubicBezTo>
                  <a:cubicBezTo>
                    <a:pt x="4663" y="1569"/>
                    <a:pt x="4782" y="1509"/>
                    <a:pt x="4902" y="1509"/>
                  </a:cubicBezTo>
                  <a:close/>
                  <a:moveTo>
                    <a:pt x="2560" y="1531"/>
                  </a:moveTo>
                  <a:cubicBezTo>
                    <a:pt x="2691" y="1531"/>
                    <a:pt x="2822" y="1608"/>
                    <a:pt x="2882" y="1763"/>
                  </a:cubicBezTo>
                  <a:cubicBezTo>
                    <a:pt x="2977" y="2001"/>
                    <a:pt x="2811" y="2263"/>
                    <a:pt x="2572" y="2263"/>
                  </a:cubicBezTo>
                  <a:cubicBezTo>
                    <a:pt x="2310" y="2239"/>
                    <a:pt x="2144" y="1977"/>
                    <a:pt x="2239" y="1763"/>
                  </a:cubicBezTo>
                  <a:cubicBezTo>
                    <a:pt x="2299" y="1608"/>
                    <a:pt x="2430" y="1531"/>
                    <a:pt x="2560" y="1531"/>
                  </a:cubicBezTo>
                  <a:close/>
                  <a:moveTo>
                    <a:pt x="4280" y="2756"/>
                  </a:moveTo>
                  <a:cubicBezTo>
                    <a:pt x="4353" y="2756"/>
                    <a:pt x="4430" y="2775"/>
                    <a:pt x="4501" y="2811"/>
                  </a:cubicBezTo>
                  <a:cubicBezTo>
                    <a:pt x="4644" y="2882"/>
                    <a:pt x="4692" y="3096"/>
                    <a:pt x="4620" y="3287"/>
                  </a:cubicBezTo>
                  <a:cubicBezTo>
                    <a:pt x="4430" y="3573"/>
                    <a:pt x="4097" y="3787"/>
                    <a:pt x="3715" y="3787"/>
                  </a:cubicBezTo>
                  <a:cubicBezTo>
                    <a:pt x="3358" y="3787"/>
                    <a:pt x="3073" y="3597"/>
                    <a:pt x="2858" y="3335"/>
                  </a:cubicBezTo>
                  <a:cubicBezTo>
                    <a:pt x="2739" y="3192"/>
                    <a:pt x="2811" y="2954"/>
                    <a:pt x="2953" y="2834"/>
                  </a:cubicBezTo>
                  <a:cubicBezTo>
                    <a:pt x="3007" y="2790"/>
                    <a:pt x="3075" y="2768"/>
                    <a:pt x="3144" y="2768"/>
                  </a:cubicBezTo>
                  <a:cubicBezTo>
                    <a:pt x="3259" y="2768"/>
                    <a:pt x="3379" y="2826"/>
                    <a:pt x="3454" y="2930"/>
                  </a:cubicBezTo>
                  <a:cubicBezTo>
                    <a:pt x="3525" y="3001"/>
                    <a:pt x="3596" y="3073"/>
                    <a:pt x="3715" y="3073"/>
                  </a:cubicBezTo>
                  <a:cubicBezTo>
                    <a:pt x="3835" y="3073"/>
                    <a:pt x="3930" y="3001"/>
                    <a:pt x="4001" y="2930"/>
                  </a:cubicBezTo>
                  <a:cubicBezTo>
                    <a:pt x="4046" y="2810"/>
                    <a:pt x="4157" y="2756"/>
                    <a:pt x="4280" y="2756"/>
                  </a:cubicBezTo>
                  <a:close/>
                  <a:moveTo>
                    <a:pt x="2882" y="1"/>
                  </a:moveTo>
                  <a:cubicBezTo>
                    <a:pt x="2715" y="1"/>
                    <a:pt x="2596" y="143"/>
                    <a:pt x="2596" y="310"/>
                  </a:cubicBezTo>
                  <a:cubicBezTo>
                    <a:pt x="2596" y="1025"/>
                    <a:pt x="2001" y="1620"/>
                    <a:pt x="1286" y="1620"/>
                  </a:cubicBezTo>
                  <a:lnTo>
                    <a:pt x="691" y="1620"/>
                  </a:lnTo>
                  <a:cubicBezTo>
                    <a:pt x="596" y="1620"/>
                    <a:pt x="453" y="1668"/>
                    <a:pt x="381" y="1763"/>
                  </a:cubicBezTo>
                  <a:cubicBezTo>
                    <a:pt x="0" y="2263"/>
                    <a:pt x="334" y="2811"/>
                    <a:pt x="810" y="2811"/>
                  </a:cubicBezTo>
                  <a:lnTo>
                    <a:pt x="977" y="2811"/>
                  </a:lnTo>
                  <a:cubicBezTo>
                    <a:pt x="1310" y="4025"/>
                    <a:pt x="2406" y="4954"/>
                    <a:pt x="3763" y="4954"/>
                  </a:cubicBezTo>
                  <a:cubicBezTo>
                    <a:pt x="5097" y="4954"/>
                    <a:pt x="6192" y="4025"/>
                    <a:pt x="6526" y="2811"/>
                  </a:cubicBezTo>
                  <a:lnTo>
                    <a:pt x="6811" y="2811"/>
                  </a:lnTo>
                  <a:cubicBezTo>
                    <a:pt x="6907" y="2811"/>
                    <a:pt x="7050" y="2739"/>
                    <a:pt x="7121" y="2644"/>
                  </a:cubicBezTo>
                  <a:cubicBezTo>
                    <a:pt x="7478" y="2168"/>
                    <a:pt x="7145" y="1620"/>
                    <a:pt x="6668" y="1620"/>
                  </a:cubicBezTo>
                  <a:lnTo>
                    <a:pt x="6264" y="1620"/>
                  </a:lnTo>
                  <a:cubicBezTo>
                    <a:pt x="5549" y="1620"/>
                    <a:pt x="4954" y="1025"/>
                    <a:pt x="4954" y="310"/>
                  </a:cubicBezTo>
                  <a:cubicBezTo>
                    <a:pt x="4954" y="120"/>
                    <a:pt x="4835" y="1"/>
                    <a:pt x="4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6">
              <a:extLst>
                <a:ext uri="{FF2B5EF4-FFF2-40B4-BE49-F238E27FC236}">
                  <a16:creationId xmlns:a16="http://schemas.microsoft.com/office/drawing/2014/main" id="{023F8271-2543-E6EC-4804-1354F23C310B}"/>
                </a:ext>
              </a:extLst>
            </p:cNvPr>
            <p:cNvSpPr/>
            <p:nvPr/>
          </p:nvSpPr>
          <p:spPr>
            <a:xfrm>
              <a:off x="5670279" y="3916339"/>
              <a:ext cx="54742" cy="95135"/>
            </a:xfrm>
            <a:custGeom>
              <a:avLst/>
              <a:gdLst/>
              <a:ahLst/>
              <a:cxnLst/>
              <a:rect l="l" t="t" r="r" b="b"/>
              <a:pathLst>
                <a:path w="1549" h="2692" extrusionOk="0">
                  <a:moveTo>
                    <a:pt x="167" y="1"/>
                  </a:moveTo>
                  <a:lnTo>
                    <a:pt x="167" y="549"/>
                  </a:lnTo>
                  <a:cubicBezTo>
                    <a:pt x="167" y="763"/>
                    <a:pt x="96" y="977"/>
                    <a:pt x="0" y="1192"/>
                  </a:cubicBezTo>
                  <a:cubicBezTo>
                    <a:pt x="358" y="1334"/>
                    <a:pt x="596" y="1692"/>
                    <a:pt x="596" y="2097"/>
                  </a:cubicBezTo>
                  <a:cubicBezTo>
                    <a:pt x="596" y="2430"/>
                    <a:pt x="858" y="2692"/>
                    <a:pt x="1191" y="2692"/>
                  </a:cubicBezTo>
                  <a:lnTo>
                    <a:pt x="1548" y="2692"/>
                  </a:lnTo>
                  <a:lnTo>
                    <a:pt x="1548" y="1787"/>
                  </a:lnTo>
                  <a:cubicBezTo>
                    <a:pt x="1548" y="906"/>
                    <a:pt x="953" y="19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6">
              <a:extLst>
                <a:ext uri="{FF2B5EF4-FFF2-40B4-BE49-F238E27FC236}">
                  <a16:creationId xmlns:a16="http://schemas.microsoft.com/office/drawing/2014/main" id="{CF9D1094-F2B4-B666-E901-E44B1FF3F75A}"/>
                </a:ext>
              </a:extLst>
            </p:cNvPr>
            <p:cNvSpPr/>
            <p:nvPr/>
          </p:nvSpPr>
          <p:spPr>
            <a:xfrm>
              <a:off x="5522982" y="3914678"/>
              <a:ext cx="127966" cy="96796"/>
            </a:xfrm>
            <a:custGeom>
              <a:avLst/>
              <a:gdLst/>
              <a:ahLst/>
              <a:cxnLst/>
              <a:rect l="l" t="t" r="r" b="b"/>
              <a:pathLst>
                <a:path w="3621" h="2739" extrusionOk="0">
                  <a:moveTo>
                    <a:pt x="1144" y="0"/>
                  </a:moveTo>
                  <a:cubicBezTo>
                    <a:pt x="525" y="0"/>
                    <a:pt x="1" y="524"/>
                    <a:pt x="1" y="1143"/>
                  </a:cubicBezTo>
                  <a:lnTo>
                    <a:pt x="1" y="2739"/>
                  </a:lnTo>
                  <a:lnTo>
                    <a:pt x="429" y="2739"/>
                  </a:lnTo>
                  <a:cubicBezTo>
                    <a:pt x="763" y="2739"/>
                    <a:pt x="1025" y="2477"/>
                    <a:pt x="1025" y="2144"/>
                  </a:cubicBezTo>
                  <a:cubicBezTo>
                    <a:pt x="1025" y="1620"/>
                    <a:pt x="1453" y="1143"/>
                    <a:pt x="2025" y="1143"/>
                  </a:cubicBezTo>
                  <a:lnTo>
                    <a:pt x="3287" y="1143"/>
                  </a:lnTo>
                  <a:cubicBezTo>
                    <a:pt x="3454" y="1143"/>
                    <a:pt x="3621" y="1000"/>
                    <a:pt x="3621" y="810"/>
                  </a:cubicBezTo>
                  <a:lnTo>
                    <a:pt x="3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Box 45">
            <a:extLst>
              <a:ext uri="{FF2B5EF4-FFF2-40B4-BE49-F238E27FC236}">
                <a16:creationId xmlns:a16="http://schemas.microsoft.com/office/drawing/2014/main" id="{5FE2DBAC-3D43-30F3-4169-414A510DB78B}"/>
              </a:ext>
            </a:extLst>
          </p:cNvPr>
          <p:cNvSpPr txBox="1"/>
          <p:nvPr/>
        </p:nvSpPr>
        <p:spPr>
          <a:xfrm>
            <a:off x="5814190" y="1481512"/>
            <a:ext cx="3122586" cy="646331"/>
          </a:xfrm>
          <a:prstGeom prst="rect">
            <a:avLst/>
          </a:prstGeom>
          <a:noFill/>
        </p:spPr>
        <p:txBody>
          <a:bodyPr wrap="square">
            <a:spAutoFit/>
          </a:bodyPr>
          <a:lstStyle/>
          <a:p>
            <a:pPr marL="0" indent="0"/>
            <a:r>
              <a:rPr lang="en-US" sz="1200" dirty="0">
                <a:solidFill>
                  <a:schemeClr val="tx1"/>
                </a:solidFill>
                <a:effectLst/>
                <a:latin typeface="+mn-lt"/>
              </a:rPr>
              <a:t>A </a:t>
            </a:r>
            <a:r>
              <a:rPr lang="en-US" sz="1200" b="1" dirty="0">
                <a:solidFill>
                  <a:schemeClr val="tx1"/>
                </a:solidFill>
                <a:effectLst/>
                <a:latin typeface="+mn-lt"/>
              </a:rPr>
              <a:t>family history of mental illness</a:t>
            </a:r>
            <a:r>
              <a:rPr lang="en-US" sz="1200" dirty="0">
                <a:solidFill>
                  <a:schemeClr val="tx1"/>
                </a:solidFill>
                <a:effectLst/>
                <a:latin typeface="+mn-lt"/>
              </a:rPr>
              <a:t> slightly increases the likelihood of depression, but it is not as strong as other factors.</a:t>
            </a:r>
          </a:p>
        </p:txBody>
      </p:sp>
    </p:spTree>
    <p:extLst>
      <p:ext uri="{BB962C8B-B14F-4D97-AF65-F5344CB8AC3E}">
        <p14:creationId xmlns:p14="http://schemas.microsoft.com/office/powerpoint/2010/main" val="209159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1" name="Google Shape;55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 for Interventions</a:t>
            </a:r>
            <a:endParaRPr dirty="0"/>
          </a:p>
        </p:txBody>
      </p:sp>
      <p:sp>
        <p:nvSpPr>
          <p:cNvPr id="5" name="TextBox 4">
            <a:extLst>
              <a:ext uri="{FF2B5EF4-FFF2-40B4-BE49-F238E27FC236}">
                <a16:creationId xmlns:a16="http://schemas.microsoft.com/office/drawing/2014/main" id="{681CBAE2-B37C-A4DD-C84F-D7CC32262DF8}"/>
              </a:ext>
            </a:extLst>
          </p:cNvPr>
          <p:cNvSpPr txBox="1"/>
          <p:nvPr/>
        </p:nvSpPr>
        <p:spPr>
          <a:xfrm>
            <a:off x="66294" y="1325881"/>
            <a:ext cx="6160770" cy="317009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solidFill>
              </a:rPr>
              <a:t>Mental Health Screenings: Early screenings for psychological distress, especially suicidal ideation.</a:t>
            </a:r>
          </a:p>
          <a:p>
            <a:pPr marL="285750" indent="-285750">
              <a:buFont typeface="Arial" panose="020B0604020202020204" pitchFamily="34" charset="0"/>
              <a:buChar char="•"/>
            </a:pPr>
            <a:r>
              <a:rPr lang="en-US" sz="2000" dirty="0">
                <a:solidFill>
                  <a:schemeClr val="tx1"/>
                </a:solidFill>
              </a:rPr>
              <a:t>Support Systems: Expand counseling, stress management programs, and peer support networks.</a:t>
            </a:r>
          </a:p>
          <a:p>
            <a:pPr marL="285750" indent="-285750">
              <a:buFont typeface="Arial" panose="020B0604020202020204" pitchFamily="34" charset="0"/>
              <a:buChar char="•"/>
            </a:pPr>
            <a:r>
              <a:rPr lang="en-US" sz="2000" dirty="0">
                <a:solidFill>
                  <a:schemeClr val="tx1"/>
                </a:solidFill>
              </a:rPr>
              <a:t>Academic Reform: Reevaluate curriculum demands and reduce grading pressure.</a:t>
            </a:r>
          </a:p>
          <a:p>
            <a:pPr marL="285750" indent="-285750">
              <a:buFont typeface="Arial" panose="020B0604020202020204" pitchFamily="34" charset="0"/>
              <a:buChar char="•"/>
            </a:pPr>
            <a:r>
              <a:rPr lang="en-US" sz="2000" dirty="0">
                <a:solidFill>
                  <a:schemeClr val="tx1"/>
                </a:solidFill>
              </a:rPr>
              <a:t>Future Research: Investigate gender-based differences and explore interaction effects between variables.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51372C94-4C1E-EEB0-CCBD-E455C8EC8267}"/>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96C004A2-8758-6FE2-403E-9BD0E3B031F1}"/>
              </a:ext>
            </a:extLst>
          </p:cNvPr>
          <p:cNvSpPr txBox="1">
            <a:spLocks noGrp="1"/>
          </p:cNvSpPr>
          <p:nvPr>
            <p:ph type="title"/>
          </p:nvPr>
        </p:nvSpPr>
        <p:spPr>
          <a:xfrm>
            <a:off x="235368" y="4267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Impact on Business Models</a:t>
            </a:r>
            <a:endParaRPr dirty="0"/>
          </a:p>
        </p:txBody>
      </p:sp>
      <p:sp>
        <p:nvSpPr>
          <p:cNvPr id="4" name="TextBox 3">
            <a:extLst>
              <a:ext uri="{FF2B5EF4-FFF2-40B4-BE49-F238E27FC236}">
                <a16:creationId xmlns:a16="http://schemas.microsoft.com/office/drawing/2014/main" id="{616A289D-2DC6-550A-C259-29969FCFD4EC}"/>
              </a:ext>
            </a:extLst>
          </p:cNvPr>
          <p:cNvSpPr txBox="1"/>
          <p:nvPr/>
        </p:nvSpPr>
        <p:spPr>
          <a:xfrm>
            <a:off x="374904" y="1225296"/>
            <a:ext cx="562356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solidFill>
              </a:rPr>
              <a:t>Healthcare Platforms</a:t>
            </a:r>
          </a:p>
          <a:p>
            <a:pPr marL="285750" indent="-285750">
              <a:buFont typeface="Arial" panose="020B0604020202020204" pitchFamily="34" charset="0"/>
              <a:buChar char="•"/>
            </a:pPr>
            <a:r>
              <a:rPr lang="en-US" sz="2800" dirty="0">
                <a:solidFill>
                  <a:schemeClr val="tx1"/>
                </a:solidFill>
              </a:rPr>
              <a:t>Employee Wellness Programs</a:t>
            </a:r>
          </a:p>
          <a:p>
            <a:pPr marL="285750" indent="-285750">
              <a:buFont typeface="Arial" panose="020B0604020202020204" pitchFamily="34" charset="0"/>
              <a:buChar char="•"/>
            </a:pPr>
            <a:r>
              <a:rPr lang="en-US" sz="2800" dirty="0">
                <a:solidFill>
                  <a:schemeClr val="tx1"/>
                </a:solidFill>
              </a:rPr>
              <a:t>Educated-Related Mental Health Services</a:t>
            </a:r>
          </a:p>
          <a:p>
            <a:pPr marL="285750" indent="-285750">
              <a:buFont typeface="Arial" panose="020B0604020202020204" pitchFamily="34" charset="0"/>
              <a:buChar char="•"/>
            </a:pPr>
            <a:r>
              <a:rPr lang="en-US" sz="2800" dirty="0">
                <a:solidFill>
                  <a:schemeClr val="tx1"/>
                </a:solidFill>
              </a:rPr>
              <a:t>Insurance &amp; Managed Care Models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2791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47FFD928-BD27-4344-3B74-6859023FEB72}"/>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4B134008-8FAA-C7C6-C895-A3001C7A694C}"/>
              </a:ext>
            </a:extLst>
          </p:cNvPr>
          <p:cNvSpPr txBox="1">
            <a:spLocks noGrp="1"/>
          </p:cNvSpPr>
          <p:nvPr>
            <p:ph type="title"/>
          </p:nvPr>
        </p:nvSpPr>
        <p:spPr>
          <a:xfrm>
            <a:off x="235368" y="4267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4" name="TextBox 3">
            <a:extLst>
              <a:ext uri="{FF2B5EF4-FFF2-40B4-BE49-F238E27FC236}">
                <a16:creationId xmlns:a16="http://schemas.microsoft.com/office/drawing/2014/main" id="{D928E1EE-B56E-D794-C273-F317930DADE9}"/>
              </a:ext>
            </a:extLst>
          </p:cNvPr>
          <p:cNvSpPr txBox="1"/>
          <p:nvPr/>
        </p:nvSpPr>
        <p:spPr>
          <a:xfrm>
            <a:off x="188924" y="2356672"/>
            <a:ext cx="7963184" cy="1815882"/>
          </a:xfrm>
          <a:prstGeom prst="rect">
            <a:avLst/>
          </a:prstGeom>
          <a:noFill/>
        </p:spPr>
        <p:txBody>
          <a:bodyPr wrap="square" rtlCol="0">
            <a:spAutoFit/>
          </a:bodyPr>
          <a:lstStyle/>
          <a:p>
            <a:r>
              <a:rPr lang="en-US" sz="2800" dirty="0">
                <a:solidFill>
                  <a:schemeClr val="tx1"/>
                </a:solidFill>
              </a:rPr>
              <a:t>Top Predictors:</a:t>
            </a:r>
          </a:p>
          <a:p>
            <a:r>
              <a:rPr lang="en-US" dirty="0">
                <a:solidFill>
                  <a:schemeClr val="tx1"/>
                </a:solidFill>
              </a:rPr>
              <a:t>Suicidal thoughts – strongest</a:t>
            </a:r>
          </a:p>
          <a:p>
            <a:pPr marL="285750" indent="-285750">
              <a:buFont typeface="Arial" panose="020B0604020202020204" pitchFamily="34" charset="0"/>
              <a:buChar char="•"/>
            </a:pPr>
            <a:r>
              <a:rPr lang="en-US" dirty="0">
                <a:solidFill>
                  <a:schemeClr val="tx1"/>
                </a:solidFill>
              </a:rPr>
              <a:t>Academic pressure and long work/study hours – increased risk</a:t>
            </a:r>
          </a:p>
          <a:p>
            <a:pPr marL="285750" indent="-285750">
              <a:buFont typeface="Arial" panose="020B0604020202020204" pitchFamily="34" charset="0"/>
              <a:buChar char="•"/>
            </a:pPr>
            <a:r>
              <a:rPr lang="en-US" dirty="0">
                <a:solidFill>
                  <a:schemeClr val="tx1"/>
                </a:solidFill>
              </a:rPr>
              <a:t>Older age and higher study satisfaction -  decreased risk</a:t>
            </a:r>
          </a:p>
          <a:p>
            <a:pPr marL="285750" indent="-285750">
              <a:buFont typeface="Arial" panose="020B0604020202020204" pitchFamily="34" charset="0"/>
              <a:buChar char="•"/>
            </a:pPr>
            <a:r>
              <a:rPr lang="en-US" dirty="0">
                <a:solidFill>
                  <a:schemeClr val="tx1"/>
                </a:solidFill>
              </a:rPr>
              <a:t>Family history of mental illness – modest risk</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55465BF9-FA0C-B20F-5C26-8D244670F9F8}"/>
              </a:ext>
            </a:extLst>
          </p:cNvPr>
          <p:cNvSpPr txBox="1"/>
          <p:nvPr/>
        </p:nvSpPr>
        <p:spPr>
          <a:xfrm>
            <a:off x="232475" y="1250197"/>
            <a:ext cx="5559535" cy="523220"/>
          </a:xfrm>
          <a:prstGeom prst="rect">
            <a:avLst/>
          </a:prstGeom>
          <a:noFill/>
        </p:spPr>
        <p:txBody>
          <a:bodyPr wrap="none" rtlCol="0">
            <a:spAutoFit/>
          </a:bodyPr>
          <a:lstStyle/>
          <a:p>
            <a:r>
              <a:rPr lang="en-US" dirty="0">
                <a:solidFill>
                  <a:schemeClr val="tx1"/>
                </a:solidFill>
              </a:rPr>
              <a:t>Logistic Regression Identified Key Predictors of Student Depression</a:t>
            </a:r>
          </a:p>
          <a:p>
            <a:pPr marL="285750" indent="-285750">
              <a:buFont typeface="Arial" panose="020B0604020202020204" pitchFamily="34" charset="0"/>
              <a:buChar char="•"/>
            </a:pPr>
            <a:r>
              <a:rPr lang="en-US" dirty="0">
                <a:solidFill>
                  <a:schemeClr val="tx1"/>
                </a:solidFill>
              </a:rPr>
              <a:t>Model Performance: AUC: 0.915</a:t>
            </a:r>
          </a:p>
        </p:txBody>
      </p:sp>
    </p:spTree>
    <p:extLst>
      <p:ext uri="{BB962C8B-B14F-4D97-AF65-F5344CB8AC3E}">
        <p14:creationId xmlns:p14="http://schemas.microsoft.com/office/powerpoint/2010/main" val="99885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3FB92-61DB-D493-9375-8FDE5A2B01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491E72-550A-824A-C130-EC769AFD9162}"/>
              </a:ext>
            </a:extLst>
          </p:cNvPr>
          <p:cNvSpPr txBox="1"/>
          <p:nvPr/>
        </p:nvSpPr>
        <p:spPr>
          <a:xfrm>
            <a:off x="397790" y="475281"/>
            <a:ext cx="2824812" cy="923330"/>
          </a:xfrm>
          <a:prstGeom prst="rect">
            <a:avLst/>
          </a:prstGeom>
          <a:noFill/>
        </p:spPr>
        <p:txBody>
          <a:bodyPr wrap="none" rtlCol="0">
            <a:spAutoFit/>
          </a:bodyPr>
          <a:lstStyle/>
          <a:p>
            <a:r>
              <a:rPr lang="en-US" sz="5400" b="1" dirty="0">
                <a:solidFill>
                  <a:schemeClr val="tx1"/>
                </a:solidFill>
                <a:latin typeface="Montserrat" pitchFamily="2" charset="77"/>
              </a:rPr>
              <a:t>BONUS</a:t>
            </a:r>
          </a:p>
        </p:txBody>
      </p:sp>
      <p:sp>
        <p:nvSpPr>
          <p:cNvPr id="4" name="TextBox 3">
            <a:extLst>
              <a:ext uri="{FF2B5EF4-FFF2-40B4-BE49-F238E27FC236}">
                <a16:creationId xmlns:a16="http://schemas.microsoft.com/office/drawing/2014/main" id="{ACCBCE62-0027-8485-1FD2-C4DDB2BC5D3E}"/>
              </a:ext>
            </a:extLst>
          </p:cNvPr>
          <p:cNvSpPr txBox="1"/>
          <p:nvPr/>
        </p:nvSpPr>
        <p:spPr>
          <a:xfrm>
            <a:off x="237354" y="1473061"/>
            <a:ext cx="6342739" cy="1323439"/>
          </a:xfrm>
          <a:prstGeom prst="rect">
            <a:avLst/>
          </a:prstGeom>
          <a:noFill/>
        </p:spPr>
        <p:txBody>
          <a:bodyPr wrap="square">
            <a:spAutoFit/>
          </a:bodyPr>
          <a:lstStyle/>
          <a:p>
            <a:r>
              <a:rPr lang="en-US" sz="2000" dirty="0">
                <a:solidFill>
                  <a:schemeClr val="tx1"/>
                </a:solidFill>
              </a:rPr>
              <a:t>Net Reclassification Improvement (NRI)</a:t>
            </a:r>
          </a:p>
          <a:p>
            <a:r>
              <a:rPr lang="en-US" sz="2000" dirty="0">
                <a:solidFill>
                  <a:schemeClr val="tx1"/>
                </a:solidFill>
              </a:rPr>
              <a:t>A metric that helps quantify how much a new model improves risk classification compared to a baseline model. </a:t>
            </a:r>
          </a:p>
        </p:txBody>
      </p:sp>
    </p:spTree>
    <p:extLst>
      <p:ext uri="{BB962C8B-B14F-4D97-AF65-F5344CB8AC3E}">
        <p14:creationId xmlns:p14="http://schemas.microsoft.com/office/powerpoint/2010/main" val="398161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F4A6B-6BF4-35E6-CE85-54D2B32AE40E}"/>
              </a:ext>
            </a:extLst>
          </p:cNvPr>
          <p:cNvSpPr txBox="1"/>
          <p:nvPr/>
        </p:nvSpPr>
        <p:spPr>
          <a:xfrm>
            <a:off x="397790" y="475281"/>
            <a:ext cx="2824812" cy="923330"/>
          </a:xfrm>
          <a:prstGeom prst="rect">
            <a:avLst/>
          </a:prstGeom>
          <a:noFill/>
        </p:spPr>
        <p:txBody>
          <a:bodyPr wrap="none" rtlCol="0">
            <a:spAutoFit/>
          </a:bodyPr>
          <a:lstStyle/>
          <a:p>
            <a:r>
              <a:rPr lang="en-US" sz="5400" b="1" dirty="0">
                <a:solidFill>
                  <a:schemeClr val="tx1"/>
                </a:solidFill>
                <a:latin typeface="Montserrat" pitchFamily="2" charset="77"/>
              </a:rPr>
              <a:t>BONUS</a:t>
            </a:r>
          </a:p>
        </p:txBody>
      </p:sp>
      <p:pic>
        <p:nvPicPr>
          <p:cNvPr id="5" name="Picture 4">
            <a:extLst>
              <a:ext uri="{FF2B5EF4-FFF2-40B4-BE49-F238E27FC236}">
                <a16:creationId xmlns:a16="http://schemas.microsoft.com/office/drawing/2014/main" id="{52823C5F-5314-1642-0FEE-6BCB327A7FDF}"/>
              </a:ext>
            </a:extLst>
          </p:cNvPr>
          <p:cNvPicPr>
            <a:picLocks noChangeAspect="1"/>
          </p:cNvPicPr>
          <p:nvPr/>
        </p:nvPicPr>
        <p:blipFill>
          <a:blip r:embed="rId3"/>
          <a:stretch>
            <a:fillRect/>
          </a:stretch>
        </p:blipFill>
        <p:spPr>
          <a:xfrm>
            <a:off x="375462" y="1511292"/>
            <a:ext cx="7468944" cy="2006823"/>
          </a:xfrm>
          <a:prstGeom prst="rect">
            <a:avLst/>
          </a:prstGeom>
        </p:spPr>
      </p:pic>
    </p:spTree>
    <p:extLst>
      <p:ext uri="{BB962C8B-B14F-4D97-AF65-F5344CB8AC3E}">
        <p14:creationId xmlns:p14="http://schemas.microsoft.com/office/powerpoint/2010/main" val="396750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47"/>
          <p:cNvSpPr txBox="1">
            <a:spLocks noGrp="1"/>
          </p:cNvSpPr>
          <p:nvPr>
            <p:ph type="ctrTitle"/>
          </p:nvPr>
        </p:nvSpPr>
        <p:spPr>
          <a:xfrm>
            <a:off x="4062836" y="535001"/>
            <a:ext cx="4073400" cy="92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Thank you for listening!</a:t>
            </a:r>
            <a:endParaRPr sz="4000" dirty="0"/>
          </a:p>
        </p:txBody>
      </p:sp>
      <p:sp>
        <p:nvSpPr>
          <p:cNvPr id="627" name="Google Shape;627;p47"/>
          <p:cNvSpPr txBox="1"/>
          <p:nvPr/>
        </p:nvSpPr>
        <p:spPr>
          <a:xfrm>
            <a:off x="4062838" y="3998775"/>
            <a:ext cx="4073400" cy="349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endParaRPr sz="1200" dirty="0">
              <a:solidFill>
                <a:schemeClr val="dk1"/>
              </a:solidFill>
              <a:latin typeface="Rubik"/>
              <a:ea typeface="Rubik"/>
              <a:cs typeface="Rubik"/>
              <a:sym typeface="Rubik"/>
            </a:endParaRPr>
          </a:p>
        </p:txBody>
      </p:sp>
      <p:pic>
        <p:nvPicPr>
          <p:cNvPr id="2" name="Google Shape;637;p47">
            <a:extLst>
              <a:ext uri="{FF2B5EF4-FFF2-40B4-BE49-F238E27FC236}">
                <a16:creationId xmlns:a16="http://schemas.microsoft.com/office/drawing/2014/main" id="{E81CD5EE-4E4C-8573-7965-3CE5B8948C1F}"/>
              </a:ext>
            </a:extLst>
          </p:cNvPr>
          <p:cNvPicPr preferRelativeResize="0"/>
          <p:nvPr/>
        </p:nvPicPr>
        <p:blipFill>
          <a:blip r:embed="rId3">
            <a:alphaModFix/>
          </a:blip>
          <a:stretch>
            <a:fillRect/>
          </a:stretch>
        </p:blipFill>
        <p:spPr>
          <a:xfrm>
            <a:off x="-288124" y="1031450"/>
            <a:ext cx="3690537" cy="4464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2"/>
          <p:cNvPicPr preferRelativeResize="0">
            <a:picLocks noGrp="1"/>
          </p:cNvPicPr>
          <p:nvPr>
            <p:ph type="pic" idx="2"/>
          </p:nvPr>
        </p:nvPicPr>
        <p:blipFill rotWithShape="1">
          <a:blip r:embed="rId3"/>
          <a:srcRect l="25281" r="25281"/>
          <a:stretch/>
        </p:blipFill>
        <p:spPr>
          <a:xfrm flipH="1">
            <a:off x="266675" y="318750"/>
            <a:ext cx="3346800" cy="4506000"/>
          </a:xfrm>
          <a:prstGeom prst="ellipse">
            <a:avLst/>
          </a:prstGeom>
        </p:spPr>
      </p:pic>
      <p:sp>
        <p:nvSpPr>
          <p:cNvPr id="354" name="Google Shape;354;p32"/>
          <p:cNvSpPr txBox="1">
            <a:spLocks noGrp="1"/>
          </p:cNvSpPr>
          <p:nvPr>
            <p:ph type="title"/>
          </p:nvPr>
        </p:nvSpPr>
        <p:spPr>
          <a:xfrm>
            <a:off x="3996600" y="902013"/>
            <a:ext cx="44235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Business Challenge</a:t>
            </a:r>
            <a:endParaRPr dirty="0"/>
          </a:p>
        </p:txBody>
      </p:sp>
      <p:sp>
        <p:nvSpPr>
          <p:cNvPr id="355" name="Google Shape;355;p32"/>
          <p:cNvSpPr txBox="1">
            <a:spLocks noGrp="1"/>
          </p:cNvSpPr>
          <p:nvPr>
            <p:ph type="body" idx="1"/>
          </p:nvPr>
        </p:nvSpPr>
        <p:spPr>
          <a:xfrm>
            <a:off x="3996600" y="2092300"/>
            <a:ext cx="4423500" cy="2149200"/>
          </a:xfrm>
          <a:prstGeom prst="rect">
            <a:avLst/>
          </a:prstGeom>
        </p:spPr>
        <p:txBody>
          <a:bodyPr spcFirstLastPara="1" wrap="square" lIns="91425" tIns="91425" rIns="91425" bIns="91425" anchor="t" anchorCtr="0">
            <a:noAutofit/>
          </a:bodyPr>
          <a:lstStyle/>
          <a:p>
            <a:pPr marL="171450" indent="-171450"/>
            <a:r>
              <a:rPr lang="en-US" dirty="0">
                <a:solidFill>
                  <a:schemeClr val="dk1"/>
                </a:solidFill>
              </a:rPr>
              <a:t>Research Question: </a:t>
            </a:r>
          </a:p>
          <a:p>
            <a:pPr marL="628650" lvl="1" indent="-171450"/>
            <a:r>
              <a:rPr lang="en-US" dirty="0">
                <a:solidFill>
                  <a:schemeClr val="dk1"/>
                </a:solidFill>
              </a:rPr>
              <a:t>What are the most significant predictors of depression among university students, and how can they inform targeted mental health interventions?</a:t>
            </a:r>
          </a:p>
          <a:p>
            <a:pPr marL="171450" marR="0" lvl="0" indent="-171450" algn="l" defTabSz="914400" rtl="0" eaLnBrk="1" fontAlgn="auto" latinLnBrk="0" hangingPunct="1">
              <a:lnSpc>
                <a:spcPct val="100000"/>
              </a:lnSpc>
              <a:spcBef>
                <a:spcPts val="0"/>
              </a:spcBef>
              <a:spcAft>
                <a:spcPts val="0"/>
              </a:spcAft>
              <a:buClr>
                <a:srgbClr val="F8FAFB"/>
              </a:buClr>
              <a:buSzPts val="1400"/>
              <a:buFont typeface="Rubik"/>
              <a:buChar char="●"/>
              <a:tabLst/>
              <a:defRPr/>
            </a:pPr>
            <a:r>
              <a:rPr lang="en-US" dirty="0">
                <a:solidFill>
                  <a:srgbClr val="F8FAFB"/>
                </a:solidFill>
              </a:rPr>
              <a:t>Purpose:</a:t>
            </a:r>
            <a:endParaRPr lang="en-US" dirty="0"/>
          </a:p>
          <a:p>
            <a:pPr marL="628650" lvl="1" indent="-171450"/>
            <a:r>
              <a:rPr lang="en-US" dirty="0"/>
              <a:t>The goal of this analysis is to evaluate key predictors of depression among students such as demographics, academic stress, lifestyle habits, and psychological indicators.</a:t>
            </a:r>
          </a:p>
          <a:p>
            <a:pPr marL="0" lvl="0" indent="0" algn="l" rtl="0">
              <a:spcBef>
                <a:spcPts val="0"/>
              </a:spcBef>
              <a:spcAft>
                <a:spcPts val="0"/>
              </a:spcAft>
              <a:buNone/>
            </a:pPr>
            <a:endParaRPr lang="en-US" dirty="0"/>
          </a:p>
          <a:p>
            <a:pPr marL="0" lvl="0" indent="0" algn="l" rtl="0">
              <a:spcBef>
                <a:spcPts val="0"/>
              </a:spcBef>
              <a:spcAft>
                <a:spcPts val="0"/>
              </a:spcAft>
              <a:buNone/>
            </a:pP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subTitle" idx="4"/>
          </p:nvPr>
        </p:nvSpPr>
        <p:spPr>
          <a:xfrm>
            <a:off x="3807497" y="2247971"/>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Predictors</a:t>
            </a:r>
            <a:endParaRPr dirty="0"/>
          </a:p>
        </p:txBody>
      </p:sp>
      <p:sp>
        <p:nvSpPr>
          <p:cNvPr id="361" name="Google Shape;36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Overview</a:t>
            </a:r>
            <a:endParaRPr dirty="0"/>
          </a:p>
        </p:txBody>
      </p:sp>
      <p:sp>
        <p:nvSpPr>
          <p:cNvPr id="362" name="Google Shape;362;p33"/>
          <p:cNvSpPr txBox="1">
            <a:spLocks noGrp="1"/>
          </p:cNvSpPr>
          <p:nvPr>
            <p:ph type="subTitle" idx="1"/>
          </p:nvPr>
        </p:nvSpPr>
        <p:spPr>
          <a:xfrm>
            <a:off x="4229886" y="2709902"/>
            <a:ext cx="3180969" cy="229368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t>Demographics </a:t>
            </a:r>
          </a:p>
          <a:p>
            <a:pPr lvl="1" algn="l">
              <a:buFont typeface="Arial" panose="020B0604020202020204" pitchFamily="34" charset="0"/>
              <a:buChar char="•"/>
            </a:pPr>
            <a:r>
              <a:rPr lang="en-US" dirty="0"/>
              <a:t>(Age, Gender, City)</a:t>
            </a:r>
          </a:p>
          <a:p>
            <a:pPr algn="l">
              <a:buFont typeface="Arial" panose="020B0604020202020204" pitchFamily="34" charset="0"/>
              <a:buChar char="•"/>
            </a:pPr>
            <a:r>
              <a:rPr lang="en-US" dirty="0"/>
              <a:t>Academics </a:t>
            </a:r>
          </a:p>
          <a:p>
            <a:pPr lvl="1" algn="l">
              <a:buFont typeface="Arial" panose="020B0604020202020204" pitchFamily="34" charset="0"/>
              <a:buChar char="•"/>
            </a:pPr>
            <a:r>
              <a:rPr lang="en-US" dirty="0"/>
              <a:t>(CGPA, Work Pressure, Study Satisfaction)</a:t>
            </a:r>
          </a:p>
          <a:p>
            <a:pPr algn="l">
              <a:buFont typeface="Arial" panose="020B0604020202020204" pitchFamily="34" charset="0"/>
              <a:buChar char="•"/>
            </a:pPr>
            <a:r>
              <a:rPr lang="en-US" dirty="0"/>
              <a:t>Lifestyle </a:t>
            </a:r>
          </a:p>
          <a:p>
            <a:pPr lvl="1" algn="l">
              <a:buFont typeface="Arial" panose="020B0604020202020204" pitchFamily="34" charset="0"/>
              <a:buChar char="•"/>
            </a:pPr>
            <a:r>
              <a:rPr lang="en-US" dirty="0"/>
              <a:t>(Sleep Duration, Dietary Habits, Work/Study Hours)</a:t>
            </a:r>
          </a:p>
          <a:p>
            <a:pPr algn="l">
              <a:buFont typeface="Arial" panose="020B0604020202020204" pitchFamily="34" charset="0"/>
              <a:buChar char="•"/>
            </a:pPr>
            <a:r>
              <a:rPr lang="en-US" dirty="0"/>
              <a:t>Psychological </a:t>
            </a:r>
          </a:p>
          <a:p>
            <a:pPr lvl="1" algn="l">
              <a:buFont typeface="Arial" panose="020B0604020202020204" pitchFamily="34" charset="0"/>
              <a:buChar char="•"/>
            </a:pPr>
            <a:r>
              <a:rPr lang="en-US" dirty="0"/>
              <a:t>(Suicidal Thoughts, Financial Stress, Family History of Mental Health)</a:t>
            </a:r>
          </a:p>
          <a:p>
            <a:pPr marL="0" lvl="0" indent="0" algn="l" rtl="0">
              <a:spcBef>
                <a:spcPts val="0"/>
              </a:spcBef>
              <a:spcAft>
                <a:spcPts val="0"/>
              </a:spcAft>
              <a:buNone/>
            </a:pPr>
            <a:endParaRPr dirty="0"/>
          </a:p>
        </p:txBody>
      </p:sp>
      <p:sp>
        <p:nvSpPr>
          <p:cNvPr id="363" name="Google Shape;363;p33"/>
          <p:cNvSpPr txBox="1">
            <a:spLocks noGrp="1"/>
          </p:cNvSpPr>
          <p:nvPr>
            <p:ph type="subTitle" idx="2"/>
          </p:nvPr>
        </p:nvSpPr>
        <p:spPr>
          <a:xfrm>
            <a:off x="255242" y="2726551"/>
            <a:ext cx="2906931" cy="179166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t>27,901 university student records</a:t>
            </a:r>
          </a:p>
          <a:p>
            <a:pPr algn="l">
              <a:buFont typeface="Arial" panose="020B0604020202020204" pitchFamily="34" charset="0"/>
              <a:buChar char="•"/>
            </a:pPr>
            <a:r>
              <a:rPr lang="en-US" dirty="0"/>
              <a:t>Outcome Variable: Depression (1 = Depressed, 0 = Not Depressed)</a:t>
            </a:r>
          </a:p>
          <a:p>
            <a:pPr algn="l">
              <a:buFont typeface="Arial" panose="020B0604020202020204" pitchFamily="34" charset="0"/>
              <a:buChar char="•"/>
            </a:pPr>
            <a:r>
              <a:rPr lang="en-US" sz="1200" dirty="0"/>
              <a:t>https://</a:t>
            </a:r>
            <a:r>
              <a:rPr lang="en-US" sz="1200" dirty="0" err="1"/>
              <a:t>www.kaggle.com</a:t>
            </a:r>
            <a:r>
              <a:rPr lang="en-US" sz="1200" dirty="0"/>
              <a:t>/datasets/adilshamim8/student-depression-dataset</a:t>
            </a:r>
          </a:p>
          <a:p>
            <a:pPr algn="l">
              <a:buFont typeface="Arial" panose="020B0604020202020204" pitchFamily="34" charset="0"/>
              <a:buChar char="•"/>
            </a:pPr>
            <a:endParaRPr lang="en-US" dirty="0"/>
          </a:p>
          <a:p>
            <a:pPr marL="0" lvl="0" indent="0" algn="ctr" rtl="0">
              <a:spcBef>
                <a:spcPts val="0"/>
              </a:spcBef>
              <a:spcAft>
                <a:spcPts val="0"/>
              </a:spcAft>
              <a:buNone/>
            </a:pPr>
            <a:endParaRPr dirty="0"/>
          </a:p>
        </p:txBody>
      </p:sp>
      <p:sp>
        <p:nvSpPr>
          <p:cNvPr id="364" name="Google Shape;364;p33"/>
          <p:cNvSpPr txBox="1">
            <a:spLocks noGrp="1"/>
          </p:cNvSpPr>
          <p:nvPr>
            <p:ph type="subTitle" idx="3"/>
          </p:nvPr>
        </p:nvSpPr>
        <p:spPr>
          <a:xfrm>
            <a:off x="204139" y="2227956"/>
            <a:ext cx="2735100" cy="558900"/>
          </a:xfrm>
          <a:prstGeom prst="rect">
            <a:avLst/>
          </a:prstGeom>
        </p:spPr>
        <p:txBody>
          <a:bodyPr spcFirstLastPara="1" wrap="square" lIns="91425" tIns="91425" rIns="91425" bIns="91425" anchor="b" anchorCtr="0">
            <a:noAutofit/>
          </a:bodyPr>
          <a:lstStyle/>
          <a:p>
            <a:pPr marL="0" indent="0"/>
            <a:r>
              <a:rPr lang="en-US" dirty="0"/>
              <a:t>Source: Kaggle </a:t>
            </a:r>
            <a:endParaRPr dirty="0"/>
          </a:p>
        </p:txBody>
      </p:sp>
      <p:grpSp>
        <p:nvGrpSpPr>
          <p:cNvPr id="365" name="Google Shape;365;p33"/>
          <p:cNvGrpSpPr/>
          <p:nvPr/>
        </p:nvGrpSpPr>
        <p:grpSpPr>
          <a:xfrm>
            <a:off x="4671201" y="1649105"/>
            <a:ext cx="503845" cy="485591"/>
            <a:chOff x="6797165" y="3038564"/>
            <a:chExt cx="441891" cy="425882"/>
          </a:xfrm>
        </p:grpSpPr>
        <p:sp>
          <p:nvSpPr>
            <p:cNvPr id="366" name="Google Shape;366;p33"/>
            <p:cNvSpPr/>
            <p:nvPr/>
          </p:nvSpPr>
          <p:spPr>
            <a:xfrm>
              <a:off x="6797165" y="3038564"/>
              <a:ext cx="208753" cy="425882"/>
            </a:xfrm>
            <a:custGeom>
              <a:avLst/>
              <a:gdLst/>
              <a:ahLst/>
              <a:cxnLst/>
              <a:rect l="l" t="t" r="r" b="b"/>
              <a:pathLst>
                <a:path w="5907" h="12051" extrusionOk="0">
                  <a:moveTo>
                    <a:pt x="3049" y="4501"/>
                  </a:moveTo>
                  <a:cubicBezTo>
                    <a:pt x="3930" y="4501"/>
                    <a:pt x="4645" y="5216"/>
                    <a:pt x="4645" y="6073"/>
                  </a:cubicBezTo>
                  <a:cubicBezTo>
                    <a:pt x="4645" y="6883"/>
                    <a:pt x="3930" y="7597"/>
                    <a:pt x="3049" y="7597"/>
                  </a:cubicBezTo>
                  <a:cubicBezTo>
                    <a:pt x="2835" y="7597"/>
                    <a:pt x="2692" y="7407"/>
                    <a:pt x="2692" y="7240"/>
                  </a:cubicBezTo>
                  <a:cubicBezTo>
                    <a:pt x="2692" y="7026"/>
                    <a:pt x="2859" y="6883"/>
                    <a:pt x="3049" y="6883"/>
                  </a:cubicBezTo>
                  <a:cubicBezTo>
                    <a:pt x="3525" y="6883"/>
                    <a:pt x="3906" y="6502"/>
                    <a:pt x="3906" y="6049"/>
                  </a:cubicBezTo>
                  <a:cubicBezTo>
                    <a:pt x="3906" y="5597"/>
                    <a:pt x="3525" y="5216"/>
                    <a:pt x="3049" y="5216"/>
                  </a:cubicBezTo>
                  <a:cubicBezTo>
                    <a:pt x="2835" y="5216"/>
                    <a:pt x="2692" y="5025"/>
                    <a:pt x="2692" y="4859"/>
                  </a:cubicBezTo>
                  <a:cubicBezTo>
                    <a:pt x="2692" y="4644"/>
                    <a:pt x="2859" y="4501"/>
                    <a:pt x="3049" y="4501"/>
                  </a:cubicBezTo>
                  <a:close/>
                  <a:moveTo>
                    <a:pt x="4669" y="0"/>
                  </a:moveTo>
                  <a:cubicBezTo>
                    <a:pt x="3645" y="0"/>
                    <a:pt x="2811" y="810"/>
                    <a:pt x="2740" y="1787"/>
                  </a:cubicBezTo>
                  <a:cubicBezTo>
                    <a:pt x="2930" y="2334"/>
                    <a:pt x="3430" y="2715"/>
                    <a:pt x="4026" y="2715"/>
                  </a:cubicBezTo>
                  <a:cubicBezTo>
                    <a:pt x="4192" y="2715"/>
                    <a:pt x="4383" y="2858"/>
                    <a:pt x="4383" y="3049"/>
                  </a:cubicBezTo>
                  <a:cubicBezTo>
                    <a:pt x="4407" y="3287"/>
                    <a:pt x="4240" y="3454"/>
                    <a:pt x="4026" y="3454"/>
                  </a:cubicBezTo>
                  <a:cubicBezTo>
                    <a:pt x="3121" y="3454"/>
                    <a:pt x="2311" y="2882"/>
                    <a:pt x="2049" y="2096"/>
                  </a:cubicBezTo>
                  <a:cubicBezTo>
                    <a:pt x="1525" y="2453"/>
                    <a:pt x="1168" y="3001"/>
                    <a:pt x="1168" y="3692"/>
                  </a:cubicBezTo>
                  <a:cubicBezTo>
                    <a:pt x="1168" y="3930"/>
                    <a:pt x="1215" y="4168"/>
                    <a:pt x="1311" y="4406"/>
                  </a:cubicBezTo>
                  <a:cubicBezTo>
                    <a:pt x="572" y="4668"/>
                    <a:pt x="1" y="5383"/>
                    <a:pt x="1" y="6216"/>
                  </a:cubicBezTo>
                  <a:cubicBezTo>
                    <a:pt x="1" y="7002"/>
                    <a:pt x="477" y="7693"/>
                    <a:pt x="1192" y="7978"/>
                  </a:cubicBezTo>
                  <a:cubicBezTo>
                    <a:pt x="1096" y="8216"/>
                    <a:pt x="1049" y="8478"/>
                    <a:pt x="1049" y="8764"/>
                  </a:cubicBezTo>
                  <a:cubicBezTo>
                    <a:pt x="1049" y="9264"/>
                    <a:pt x="1263" y="9741"/>
                    <a:pt x="1644" y="10122"/>
                  </a:cubicBezTo>
                  <a:cubicBezTo>
                    <a:pt x="1763" y="10241"/>
                    <a:pt x="1882" y="10336"/>
                    <a:pt x="2001" y="10384"/>
                  </a:cubicBezTo>
                  <a:cubicBezTo>
                    <a:pt x="2144" y="9312"/>
                    <a:pt x="3073" y="8478"/>
                    <a:pt x="4192" y="8455"/>
                  </a:cubicBezTo>
                  <a:cubicBezTo>
                    <a:pt x="4383" y="8455"/>
                    <a:pt x="4549" y="8597"/>
                    <a:pt x="4573" y="8788"/>
                  </a:cubicBezTo>
                  <a:cubicBezTo>
                    <a:pt x="4621" y="9002"/>
                    <a:pt x="4430" y="9193"/>
                    <a:pt x="4216" y="9193"/>
                  </a:cubicBezTo>
                  <a:cubicBezTo>
                    <a:pt x="3430" y="9193"/>
                    <a:pt x="2740" y="9860"/>
                    <a:pt x="2740" y="10669"/>
                  </a:cubicBezTo>
                  <a:cubicBezTo>
                    <a:pt x="2859" y="11003"/>
                    <a:pt x="3073" y="11312"/>
                    <a:pt x="3335" y="11574"/>
                  </a:cubicBezTo>
                  <a:cubicBezTo>
                    <a:pt x="3692" y="11884"/>
                    <a:pt x="4168" y="12051"/>
                    <a:pt x="4645" y="12051"/>
                  </a:cubicBezTo>
                  <a:cubicBezTo>
                    <a:pt x="5121" y="12051"/>
                    <a:pt x="5573" y="11884"/>
                    <a:pt x="5883" y="11622"/>
                  </a:cubicBezTo>
                  <a:lnTo>
                    <a:pt x="5907" y="429"/>
                  </a:lnTo>
                  <a:cubicBezTo>
                    <a:pt x="5573" y="143"/>
                    <a:pt x="5145" y="0"/>
                    <a:pt x="4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7031152" y="3038564"/>
              <a:ext cx="207905" cy="425034"/>
            </a:xfrm>
            <a:custGeom>
              <a:avLst/>
              <a:gdLst/>
              <a:ahLst/>
              <a:cxnLst/>
              <a:rect l="l" t="t" r="r" b="b"/>
              <a:pathLst>
                <a:path w="5883" h="12027" extrusionOk="0">
                  <a:moveTo>
                    <a:pt x="2882" y="4406"/>
                  </a:moveTo>
                  <a:cubicBezTo>
                    <a:pt x="3096" y="4406"/>
                    <a:pt x="3239" y="4597"/>
                    <a:pt x="3239" y="4763"/>
                  </a:cubicBezTo>
                  <a:cubicBezTo>
                    <a:pt x="3239" y="4978"/>
                    <a:pt x="3049" y="5121"/>
                    <a:pt x="2882" y="5121"/>
                  </a:cubicBezTo>
                  <a:cubicBezTo>
                    <a:pt x="2406" y="5121"/>
                    <a:pt x="2025" y="5502"/>
                    <a:pt x="2025" y="5954"/>
                  </a:cubicBezTo>
                  <a:cubicBezTo>
                    <a:pt x="2025" y="6454"/>
                    <a:pt x="2406" y="6859"/>
                    <a:pt x="2882" y="6859"/>
                  </a:cubicBezTo>
                  <a:cubicBezTo>
                    <a:pt x="3096" y="6859"/>
                    <a:pt x="3239" y="7026"/>
                    <a:pt x="3239" y="7216"/>
                  </a:cubicBezTo>
                  <a:cubicBezTo>
                    <a:pt x="3239" y="7407"/>
                    <a:pt x="3049" y="7573"/>
                    <a:pt x="2882" y="7573"/>
                  </a:cubicBezTo>
                  <a:cubicBezTo>
                    <a:pt x="1977" y="7573"/>
                    <a:pt x="1262" y="6859"/>
                    <a:pt x="1262" y="5978"/>
                  </a:cubicBezTo>
                  <a:cubicBezTo>
                    <a:pt x="1262" y="5121"/>
                    <a:pt x="1977" y="4406"/>
                    <a:pt x="2882" y="4406"/>
                  </a:cubicBezTo>
                  <a:close/>
                  <a:moveTo>
                    <a:pt x="1215" y="0"/>
                  </a:moveTo>
                  <a:cubicBezTo>
                    <a:pt x="762" y="0"/>
                    <a:pt x="358" y="143"/>
                    <a:pt x="0" y="429"/>
                  </a:cubicBezTo>
                  <a:lnTo>
                    <a:pt x="0" y="11574"/>
                  </a:lnTo>
                  <a:cubicBezTo>
                    <a:pt x="358" y="11860"/>
                    <a:pt x="762" y="12027"/>
                    <a:pt x="1239" y="12027"/>
                  </a:cubicBezTo>
                  <a:cubicBezTo>
                    <a:pt x="1715" y="12027"/>
                    <a:pt x="2191" y="11860"/>
                    <a:pt x="2548" y="11550"/>
                  </a:cubicBezTo>
                  <a:cubicBezTo>
                    <a:pt x="2858" y="11312"/>
                    <a:pt x="3025" y="10979"/>
                    <a:pt x="3144" y="10622"/>
                  </a:cubicBezTo>
                  <a:cubicBezTo>
                    <a:pt x="3144" y="9812"/>
                    <a:pt x="2453" y="9193"/>
                    <a:pt x="1667" y="9169"/>
                  </a:cubicBezTo>
                  <a:cubicBezTo>
                    <a:pt x="1477" y="9169"/>
                    <a:pt x="1310" y="9026"/>
                    <a:pt x="1262" y="8836"/>
                  </a:cubicBezTo>
                  <a:cubicBezTo>
                    <a:pt x="1239" y="8597"/>
                    <a:pt x="1429" y="8431"/>
                    <a:pt x="1620" y="8431"/>
                  </a:cubicBezTo>
                  <a:cubicBezTo>
                    <a:pt x="2763" y="8431"/>
                    <a:pt x="3715" y="9264"/>
                    <a:pt x="3834" y="10360"/>
                  </a:cubicBezTo>
                  <a:cubicBezTo>
                    <a:pt x="3954" y="10264"/>
                    <a:pt x="4096" y="10169"/>
                    <a:pt x="4192" y="10098"/>
                  </a:cubicBezTo>
                  <a:cubicBezTo>
                    <a:pt x="4573" y="9741"/>
                    <a:pt x="4787" y="9240"/>
                    <a:pt x="4787" y="8717"/>
                  </a:cubicBezTo>
                  <a:cubicBezTo>
                    <a:pt x="4787" y="8455"/>
                    <a:pt x="4716" y="8193"/>
                    <a:pt x="4644" y="7954"/>
                  </a:cubicBezTo>
                  <a:cubicBezTo>
                    <a:pt x="5406" y="7693"/>
                    <a:pt x="5882" y="7002"/>
                    <a:pt x="5882" y="6192"/>
                  </a:cubicBezTo>
                  <a:cubicBezTo>
                    <a:pt x="5882" y="5359"/>
                    <a:pt x="5359" y="4644"/>
                    <a:pt x="4573" y="4382"/>
                  </a:cubicBezTo>
                  <a:cubicBezTo>
                    <a:pt x="4668" y="4144"/>
                    <a:pt x="4716" y="3906"/>
                    <a:pt x="4716" y="3668"/>
                  </a:cubicBezTo>
                  <a:cubicBezTo>
                    <a:pt x="4716" y="2977"/>
                    <a:pt x="4358" y="2382"/>
                    <a:pt x="3834" y="2049"/>
                  </a:cubicBezTo>
                  <a:cubicBezTo>
                    <a:pt x="3525" y="2858"/>
                    <a:pt x="2763" y="3454"/>
                    <a:pt x="1858" y="3454"/>
                  </a:cubicBezTo>
                  <a:cubicBezTo>
                    <a:pt x="1691" y="3454"/>
                    <a:pt x="1501" y="3311"/>
                    <a:pt x="1477" y="3120"/>
                  </a:cubicBezTo>
                  <a:cubicBezTo>
                    <a:pt x="1453" y="2930"/>
                    <a:pt x="1620" y="2715"/>
                    <a:pt x="1834" y="2715"/>
                  </a:cubicBezTo>
                  <a:cubicBezTo>
                    <a:pt x="2429" y="2715"/>
                    <a:pt x="2977" y="2334"/>
                    <a:pt x="3144" y="1787"/>
                  </a:cubicBezTo>
                  <a:cubicBezTo>
                    <a:pt x="3096" y="786"/>
                    <a:pt x="2215" y="0"/>
                    <a:pt x="1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3"/>
          <p:cNvSpPr/>
          <p:nvPr/>
        </p:nvSpPr>
        <p:spPr>
          <a:xfrm>
            <a:off x="720000" y="1672689"/>
            <a:ext cx="417620" cy="485563"/>
          </a:xfrm>
          <a:custGeom>
            <a:avLst/>
            <a:gdLst/>
            <a:ahLst/>
            <a:cxnLst/>
            <a:rect l="l" t="t" r="r" b="b"/>
            <a:pathLst>
              <a:path w="11027" h="12821" extrusionOk="0">
                <a:moveTo>
                  <a:pt x="4978" y="0"/>
                </a:moveTo>
                <a:cubicBezTo>
                  <a:pt x="4281" y="0"/>
                  <a:pt x="3596" y="150"/>
                  <a:pt x="2953" y="454"/>
                </a:cubicBezTo>
                <a:cubicBezTo>
                  <a:pt x="3142" y="430"/>
                  <a:pt x="3334" y="416"/>
                  <a:pt x="3527" y="416"/>
                </a:cubicBezTo>
                <a:cubicBezTo>
                  <a:pt x="3893" y="416"/>
                  <a:pt x="4262" y="464"/>
                  <a:pt x="4620" y="573"/>
                </a:cubicBezTo>
                <a:cubicBezTo>
                  <a:pt x="5216" y="740"/>
                  <a:pt x="5811" y="1050"/>
                  <a:pt x="6287" y="1478"/>
                </a:cubicBezTo>
                <a:cubicBezTo>
                  <a:pt x="6954" y="2121"/>
                  <a:pt x="7383" y="2955"/>
                  <a:pt x="7430" y="3860"/>
                </a:cubicBezTo>
                <a:cubicBezTo>
                  <a:pt x="7502" y="4788"/>
                  <a:pt x="7216" y="5693"/>
                  <a:pt x="6573" y="6360"/>
                </a:cubicBezTo>
                <a:cubicBezTo>
                  <a:pt x="6073" y="6932"/>
                  <a:pt x="5382" y="7289"/>
                  <a:pt x="4620" y="7313"/>
                </a:cubicBezTo>
                <a:cubicBezTo>
                  <a:pt x="4537" y="7321"/>
                  <a:pt x="4455" y="7324"/>
                  <a:pt x="4373" y="7324"/>
                </a:cubicBezTo>
                <a:cubicBezTo>
                  <a:pt x="3700" y="7324"/>
                  <a:pt x="3058" y="7068"/>
                  <a:pt x="2548" y="6622"/>
                </a:cubicBezTo>
                <a:cubicBezTo>
                  <a:pt x="1572" y="5741"/>
                  <a:pt x="1524" y="4264"/>
                  <a:pt x="2358" y="3288"/>
                </a:cubicBezTo>
                <a:cubicBezTo>
                  <a:pt x="2715" y="2883"/>
                  <a:pt x="3191" y="2645"/>
                  <a:pt x="3692" y="2621"/>
                </a:cubicBezTo>
                <a:cubicBezTo>
                  <a:pt x="3747" y="2617"/>
                  <a:pt x="3801" y="2615"/>
                  <a:pt x="3855" y="2615"/>
                </a:cubicBezTo>
                <a:cubicBezTo>
                  <a:pt x="4120" y="2615"/>
                  <a:pt x="4358" y="2665"/>
                  <a:pt x="4597" y="2764"/>
                </a:cubicBezTo>
                <a:cubicBezTo>
                  <a:pt x="4763" y="2859"/>
                  <a:pt x="4930" y="2955"/>
                  <a:pt x="5097" y="3098"/>
                </a:cubicBezTo>
                <a:cubicBezTo>
                  <a:pt x="5430" y="3407"/>
                  <a:pt x="5621" y="3788"/>
                  <a:pt x="5621" y="4241"/>
                </a:cubicBezTo>
                <a:cubicBezTo>
                  <a:pt x="5644" y="4669"/>
                  <a:pt x="5501" y="5098"/>
                  <a:pt x="5216" y="5431"/>
                </a:cubicBezTo>
                <a:cubicBezTo>
                  <a:pt x="4978" y="5693"/>
                  <a:pt x="4620" y="5860"/>
                  <a:pt x="4263" y="5908"/>
                </a:cubicBezTo>
                <a:cubicBezTo>
                  <a:pt x="4239" y="5909"/>
                  <a:pt x="4215" y="5909"/>
                  <a:pt x="4191" y="5909"/>
                </a:cubicBezTo>
                <a:cubicBezTo>
                  <a:pt x="3742" y="5909"/>
                  <a:pt x="3319" y="5697"/>
                  <a:pt x="3025" y="5312"/>
                </a:cubicBezTo>
                <a:cubicBezTo>
                  <a:pt x="3025" y="5312"/>
                  <a:pt x="3001" y="5265"/>
                  <a:pt x="3001" y="5241"/>
                </a:cubicBezTo>
                <a:cubicBezTo>
                  <a:pt x="2739" y="4717"/>
                  <a:pt x="2858" y="4122"/>
                  <a:pt x="3263" y="3764"/>
                </a:cubicBezTo>
                <a:cubicBezTo>
                  <a:pt x="3311" y="3717"/>
                  <a:pt x="3334" y="3717"/>
                  <a:pt x="3358" y="3717"/>
                </a:cubicBezTo>
                <a:cubicBezTo>
                  <a:pt x="3368" y="3716"/>
                  <a:pt x="3378" y="3716"/>
                  <a:pt x="3388" y="3716"/>
                </a:cubicBezTo>
                <a:cubicBezTo>
                  <a:pt x="3862" y="3716"/>
                  <a:pt x="3947" y="4268"/>
                  <a:pt x="3620" y="4431"/>
                </a:cubicBezTo>
                <a:cubicBezTo>
                  <a:pt x="3572" y="4479"/>
                  <a:pt x="3549" y="4526"/>
                  <a:pt x="3572" y="4598"/>
                </a:cubicBezTo>
                <a:cubicBezTo>
                  <a:pt x="3662" y="4935"/>
                  <a:pt x="3922" y="5124"/>
                  <a:pt x="4211" y="5124"/>
                </a:cubicBezTo>
                <a:cubicBezTo>
                  <a:pt x="4229" y="5124"/>
                  <a:pt x="4246" y="5123"/>
                  <a:pt x="4263" y="5122"/>
                </a:cubicBezTo>
                <a:cubicBezTo>
                  <a:pt x="4430" y="5122"/>
                  <a:pt x="4573" y="5027"/>
                  <a:pt x="4692" y="4907"/>
                </a:cubicBezTo>
                <a:cubicBezTo>
                  <a:pt x="5025" y="4550"/>
                  <a:pt x="5001" y="4003"/>
                  <a:pt x="4620" y="3669"/>
                </a:cubicBezTo>
                <a:cubicBezTo>
                  <a:pt x="4402" y="3473"/>
                  <a:pt x="4124" y="3357"/>
                  <a:pt x="3823" y="3357"/>
                </a:cubicBezTo>
                <a:cubicBezTo>
                  <a:pt x="3795" y="3357"/>
                  <a:pt x="3767" y="3358"/>
                  <a:pt x="3739" y="3360"/>
                </a:cubicBezTo>
                <a:cubicBezTo>
                  <a:pt x="3430" y="3407"/>
                  <a:pt x="3120" y="3526"/>
                  <a:pt x="2906" y="3788"/>
                </a:cubicBezTo>
                <a:cubicBezTo>
                  <a:pt x="2310" y="4431"/>
                  <a:pt x="2382" y="5455"/>
                  <a:pt x="3072" y="6051"/>
                </a:cubicBezTo>
                <a:cubicBezTo>
                  <a:pt x="3436" y="6393"/>
                  <a:pt x="3916" y="6582"/>
                  <a:pt x="4407" y="6582"/>
                </a:cubicBezTo>
                <a:cubicBezTo>
                  <a:pt x="4462" y="6582"/>
                  <a:pt x="4517" y="6579"/>
                  <a:pt x="4573" y="6574"/>
                </a:cubicBezTo>
                <a:cubicBezTo>
                  <a:pt x="5144" y="6551"/>
                  <a:pt x="5644" y="6313"/>
                  <a:pt x="6002" y="5860"/>
                </a:cubicBezTo>
                <a:cubicBezTo>
                  <a:pt x="6478" y="5336"/>
                  <a:pt x="6716" y="4622"/>
                  <a:pt x="6692" y="3907"/>
                </a:cubicBezTo>
                <a:cubicBezTo>
                  <a:pt x="6668" y="3193"/>
                  <a:pt x="6335" y="2502"/>
                  <a:pt x="5811" y="2026"/>
                </a:cubicBezTo>
                <a:cubicBezTo>
                  <a:pt x="5454" y="1693"/>
                  <a:pt x="5049" y="1502"/>
                  <a:pt x="4620" y="1335"/>
                </a:cubicBezTo>
                <a:cubicBezTo>
                  <a:pt x="4265" y="1217"/>
                  <a:pt x="3894" y="1158"/>
                  <a:pt x="3521" y="1158"/>
                </a:cubicBezTo>
                <a:cubicBezTo>
                  <a:pt x="2546" y="1158"/>
                  <a:pt x="1564" y="1560"/>
                  <a:pt x="858" y="2336"/>
                </a:cubicBezTo>
                <a:cubicBezTo>
                  <a:pt x="619" y="2597"/>
                  <a:pt x="405" y="2931"/>
                  <a:pt x="286" y="3288"/>
                </a:cubicBezTo>
                <a:cubicBezTo>
                  <a:pt x="96" y="3812"/>
                  <a:pt x="0" y="4407"/>
                  <a:pt x="0" y="5003"/>
                </a:cubicBezTo>
                <a:cubicBezTo>
                  <a:pt x="0" y="5717"/>
                  <a:pt x="143" y="6408"/>
                  <a:pt x="453" y="7051"/>
                </a:cubicBezTo>
                <a:cubicBezTo>
                  <a:pt x="715" y="7622"/>
                  <a:pt x="1048" y="8122"/>
                  <a:pt x="1477" y="8575"/>
                </a:cubicBezTo>
                <a:lnTo>
                  <a:pt x="1477" y="11433"/>
                </a:lnTo>
                <a:cubicBezTo>
                  <a:pt x="1477" y="11623"/>
                  <a:pt x="1596" y="11766"/>
                  <a:pt x="1786" y="11790"/>
                </a:cubicBezTo>
                <a:lnTo>
                  <a:pt x="7026" y="12814"/>
                </a:lnTo>
                <a:cubicBezTo>
                  <a:pt x="7046" y="12818"/>
                  <a:pt x="7067" y="12821"/>
                  <a:pt x="7087" y="12821"/>
                </a:cubicBezTo>
                <a:cubicBezTo>
                  <a:pt x="7283" y="12821"/>
                  <a:pt x="7478" y="12625"/>
                  <a:pt x="7478" y="12409"/>
                </a:cubicBezTo>
                <a:lnTo>
                  <a:pt x="7478" y="11504"/>
                </a:lnTo>
                <a:lnTo>
                  <a:pt x="8550" y="11504"/>
                </a:lnTo>
                <a:cubicBezTo>
                  <a:pt x="9050" y="11504"/>
                  <a:pt x="9502" y="11147"/>
                  <a:pt x="9550" y="10623"/>
                </a:cubicBezTo>
                <a:lnTo>
                  <a:pt x="9860" y="8837"/>
                </a:lnTo>
                <a:lnTo>
                  <a:pt x="10002" y="8837"/>
                </a:lnTo>
                <a:cubicBezTo>
                  <a:pt x="10336" y="8837"/>
                  <a:pt x="10622" y="8670"/>
                  <a:pt x="10812" y="8408"/>
                </a:cubicBezTo>
                <a:cubicBezTo>
                  <a:pt x="11026" y="8099"/>
                  <a:pt x="11026" y="7741"/>
                  <a:pt x="10860" y="7456"/>
                </a:cubicBezTo>
                <a:lnTo>
                  <a:pt x="9955" y="5812"/>
                </a:lnTo>
                <a:cubicBezTo>
                  <a:pt x="10121" y="4741"/>
                  <a:pt x="9955" y="3645"/>
                  <a:pt x="9431" y="2597"/>
                </a:cubicBezTo>
                <a:cubicBezTo>
                  <a:pt x="9002" y="1693"/>
                  <a:pt x="8240" y="954"/>
                  <a:pt x="7311" y="549"/>
                </a:cubicBezTo>
                <a:cubicBezTo>
                  <a:pt x="6546" y="186"/>
                  <a:pt x="5754"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E3665BB2-2ABA-5139-9E9F-BC7269D38F6C}"/>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5AC18067-2E8A-0A9F-A5EA-7A20C6DE7506}"/>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E0345DF8-E46F-2123-7F29-6E5A01EF793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Overview</a:t>
            </a:r>
            <a:endParaRPr dirty="0"/>
          </a:p>
        </p:txBody>
      </p:sp>
      <p:sp>
        <p:nvSpPr>
          <p:cNvPr id="362" name="Google Shape;362;p33">
            <a:extLst>
              <a:ext uri="{FF2B5EF4-FFF2-40B4-BE49-F238E27FC236}">
                <a16:creationId xmlns:a16="http://schemas.microsoft.com/office/drawing/2014/main" id="{235C7EFD-B6D3-7CAF-DD8F-1A7314BBD44F}"/>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C67BCA03-B8F1-0599-48CE-6AD17674F7E2}"/>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7F626DD8-FF66-8262-DB9B-0E2BA889D233}"/>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2" name="Picture 1">
            <a:extLst>
              <a:ext uri="{FF2B5EF4-FFF2-40B4-BE49-F238E27FC236}">
                <a16:creationId xmlns:a16="http://schemas.microsoft.com/office/drawing/2014/main" id="{83716357-0427-8D57-4523-D316CBC9D6C5}"/>
              </a:ext>
            </a:extLst>
          </p:cNvPr>
          <p:cNvPicPr>
            <a:picLocks noChangeAspect="1"/>
          </p:cNvPicPr>
          <p:nvPr/>
        </p:nvPicPr>
        <p:blipFill>
          <a:blip r:embed="rId3"/>
          <a:stretch>
            <a:fillRect/>
          </a:stretch>
        </p:blipFill>
        <p:spPr>
          <a:xfrm>
            <a:off x="330960" y="1017725"/>
            <a:ext cx="8482079" cy="3968945"/>
          </a:xfrm>
          <a:prstGeom prst="rect">
            <a:avLst/>
          </a:prstGeom>
        </p:spPr>
      </p:pic>
    </p:spTree>
    <p:extLst>
      <p:ext uri="{BB962C8B-B14F-4D97-AF65-F5344CB8AC3E}">
        <p14:creationId xmlns:p14="http://schemas.microsoft.com/office/powerpoint/2010/main" val="3322869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3807B14F-0CDB-D5C0-20BD-734E4E047927}"/>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D13EB1FC-8FCD-04CF-58C2-9870E2858CA3}"/>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EBA48285-FE26-937D-6E27-05768876B6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Overview</a:t>
            </a:r>
            <a:endParaRPr dirty="0"/>
          </a:p>
        </p:txBody>
      </p:sp>
      <p:sp>
        <p:nvSpPr>
          <p:cNvPr id="362" name="Google Shape;362;p33">
            <a:extLst>
              <a:ext uri="{FF2B5EF4-FFF2-40B4-BE49-F238E27FC236}">
                <a16:creationId xmlns:a16="http://schemas.microsoft.com/office/drawing/2014/main" id="{684CF10C-944E-AEC6-5A8E-6BFF824F257F}"/>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5252CDF6-2E0B-719C-279F-0DFB5CB65C70}"/>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1E7137A0-454C-9354-58E5-25791D3B1993}"/>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3" name="Picture 2">
            <a:extLst>
              <a:ext uri="{FF2B5EF4-FFF2-40B4-BE49-F238E27FC236}">
                <a16:creationId xmlns:a16="http://schemas.microsoft.com/office/drawing/2014/main" id="{3F165420-BEE8-4E23-6B34-82639FBD64C7}"/>
              </a:ext>
            </a:extLst>
          </p:cNvPr>
          <p:cNvPicPr>
            <a:picLocks noChangeAspect="1"/>
          </p:cNvPicPr>
          <p:nvPr/>
        </p:nvPicPr>
        <p:blipFill>
          <a:blip r:embed="rId3"/>
          <a:stretch>
            <a:fillRect/>
          </a:stretch>
        </p:blipFill>
        <p:spPr>
          <a:xfrm>
            <a:off x="0" y="1144144"/>
            <a:ext cx="9103006" cy="1582407"/>
          </a:xfrm>
          <a:prstGeom prst="rect">
            <a:avLst/>
          </a:prstGeom>
        </p:spPr>
      </p:pic>
      <p:pic>
        <p:nvPicPr>
          <p:cNvPr id="4" name="Picture 3">
            <a:extLst>
              <a:ext uri="{FF2B5EF4-FFF2-40B4-BE49-F238E27FC236}">
                <a16:creationId xmlns:a16="http://schemas.microsoft.com/office/drawing/2014/main" id="{06FA9F24-590D-1562-25A9-00453640B140}"/>
              </a:ext>
            </a:extLst>
          </p:cNvPr>
          <p:cNvPicPr>
            <a:picLocks noChangeAspect="1"/>
          </p:cNvPicPr>
          <p:nvPr/>
        </p:nvPicPr>
        <p:blipFill>
          <a:blip r:embed="rId4"/>
          <a:stretch>
            <a:fillRect/>
          </a:stretch>
        </p:blipFill>
        <p:spPr>
          <a:xfrm>
            <a:off x="144607" y="2739121"/>
            <a:ext cx="8854786" cy="1971923"/>
          </a:xfrm>
          <a:prstGeom prst="rect">
            <a:avLst/>
          </a:prstGeom>
        </p:spPr>
      </p:pic>
    </p:spTree>
    <p:extLst>
      <p:ext uri="{BB962C8B-B14F-4D97-AF65-F5344CB8AC3E}">
        <p14:creationId xmlns:p14="http://schemas.microsoft.com/office/powerpoint/2010/main" val="114621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572F45A8-C82B-8901-F00C-09F986AFAA09}"/>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3A2BC336-465E-A254-5E9F-A72502FBF4E4}"/>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3D446323-E80B-6A3F-FA5D-C590944004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Analytical Approach</a:t>
            </a:r>
            <a:endParaRPr dirty="0"/>
          </a:p>
        </p:txBody>
      </p:sp>
      <p:sp>
        <p:nvSpPr>
          <p:cNvPr id="362" name="Google Shape;362;p33">
            <a:extLst>
              <a:ext uri="{FF2B5EF4-FFF2-40B4-BE49-F238E27FC236}">
                <a16:creationId xmlns:a16="http://schemas.microsoft.com/office/drawing/2014/main" id="{953198A0-FE9E-E41E-95AA-3CD4FA5503DE}"/>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2A20B2EB-6F29-9D59-BD69-A55030B0AACE}"/>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1B7F8F18-1882-16C2-A765-F2FA5933A9F8}"/>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grpSp>
        <p:nvGrpSpPr>
          <p:cNvPr id="2" name="Google Shape;387;p34">
            <a:extLst>
              <a:ext uri="{FF2B5EF4-FFF2-40B4-BE49-F238E27FC236}">
                <a16:creationId xmlns:a16="http://schemas.microsoft.com/office/drawing/2014/main" id="{1F9C6AFD-E080-CCB1-27DC-47080CFE307B}"/>
              </a:ext>
            </a:extLst>
          </p:cNvPr>
          <p:cNvGrpSpPr/>
          <p:nvPr/>
        </p:nvGrpSpPr>
        <p:grpSpPr>
          <a:xfrm>
            <a:off x="720000" y="1230655"/>
            <a:ext cx="385525" cy="449222"/>
            <a:chOff x="1224083" y="1705328"/>
            <a:chExt cx="384641" cy="448147"/>
          </a:xfrm>
        </p:grpSpPr>
        <p:sp>
          <p:nvSpPr>
            <p:cNvPr id="5" name="Google Shape;388;p34">
              <a:extLst>
                <a:ext uri="{FF2B5EF4-FFF2-40B4-BE49-F238E27FC236}">
                  <a16:creationId xmlns:a16="http://schemas.microsoft.com/office/drawing/2014/main" id="{69D7091B-7935-7AF9-3807-3169515B43C3}"/>
                </a:ext>
              </a:extLst>
            </p:cNvPr>
            <p:cNvSpPr/>
            <p:nvPr/>
          </p:nvSpPr>
          <p:spPr>
            <a:xfrm>
              <a:off x="1309075" y="1778693"/>
              <a:ext cx="177619" cy="177619"/>
            </a:xfrm>
            <a:custGeom>
              <a:avLst/>
              <a:gdLst/>
              <a:ahLst/>
              <a:cxnLst/>
              <a:rect l="l" t="t" r="r" b="b"/>
              <a:pathLst>
                <a:path w="5026" h="5026" extrusionOk="0">
                  <a:moveTo>
                    <a:pt x="2540" y="1417"/>
                  </a:moveTo>
                  <a:cubicBezTo>
                    <a:pt x="2823" y="1417"/>
                    <a:pt x="3108" y="1525"/>
                    <a:pt x="3335" y="1739"/>
                  </a:cubicBezTo>
                  <a:cubicBezTo>
                    <a:pt x="3549" y="1953"/>
                    <a:pt x="3668" y="2215"/>
                    <a:pt x="3668" y="2525"/>
                  </a:cubicBezTo>
                  <a:cubicBezTo>
                    <a:pt x="3620" y="2787"/>
                    <a:pt x="3501" y="3096"/>
                    <a:pt x="3311" y="3287"/>
                  </a:cubicBezTo>
                  <a:cubicBezTo>
                    <a:pt x="3097" y="3501"/>
                    <a:pt x="2787" y="3620"/>
                    <a:pt x="2525" y="3620"/>
                  </a:cubicBezTo>
                  <a:cubicBezTo>
                    <a:pt x="2239" y="3620"/>
                    <a:pt x="1953" y="3501"/>
                    <a:pt x="1763" y="3287"/>
                  </a:cubicBezTo>
                  <a:cubicBezTo>
                    <a:pt x="1549" y="3096"/>
                    <a:pt x="1429" y="2810"/>
                    <a:pt x="1429" y="2525"/>
                  </a:cubicBezTo>
                  <a:cubicBezTo>
                    <a:pt x="1429" y="2215"/>
                    <a:pt x="1549" y="1953"/>
                    <a:pt x="1763" y="1739"/>
                  </a:cubicBezTo>
                  <a:cubicBezTo>
                    <a:pt x="1977" y="1525"/>
                    <a:pt x="2257" y="1417"/>
                    <a:pt x="2540" y="1417"/>
                  </a:cubicBezTo>
                  <a:close/>
                  <a:moveTo>
                    <a:pt x="2287" y="0"/>
                  </a:moveTo>
                  <a:lnTo>
                    <a:pt x="2120" y="739"/>
                  </a:lnTo>
                  <a:cubicBezTo>
                    <a:pt x="2072" y="786"/>
                    <a:pt x="2049" y="882"/>
                    <a:pt x="2001" y="905"/>
                  </a:cubicBezTo>
                  <a:cubicBezTo>
                    <a:pt x="1928" y="978"/>
                    <a:pt x="1828" y="1007"/>
                    <a:pt x="1729" y="1007"/>
                  </a:cubicBezTo>
                  <a:cubicBezTo>
                    <a:pt x="1666" y="1007"/>
                    <a:pt x="1604" y="995"/>
                    <a:pt x="1549" y="977"/>
                  </a:cubicBezTo>
                  <a:lnTo>
                    <a:pt x="882" y="548"/>
                  </a:lnTo>
                  <a:lnTo>
                    <a:pt x="572" y="882"/>
                  </a:lnTo>
                  <a:lnTo>
                    <a:pt x="953" y="1548"/>
                  </a:lnTo>
                  <a:cubicBezTo>
                    <a:pt x="977" y="1596"/>
                    <a:pt x="1001" y="1667"/>
                    <a:pt x="1001" y="1739"/>
                  </a:cubicBezTo>
                  <a:cubicBezTo>
                    <a:pt x="1001" y="1929"/>
                    <a:pt x="882" y="2048"/>
                    <a:pt x="739" y="2096"/>
                  </a:cubicBezTo>
                  <a:lnTo>
                    <a:pt x="1" y="2287"/>
                  </a:lnTo>
                  <a:lnTo>
                    <a:pt x="1" y="2739"/>
                  </a:lnTo>
                  <a:lnTo>
                    <a:pt x="739" y="2906"/>
                  </a:lnTo>
                  <a:cubicBezTo>
                    <a:pt x="882" y="2930"/>
                    <a:pt x="1001" y="3072"/>
                    <a:pt x="1001" y="3263"/>
                  </a:cubicBezTo>
                  <a:cubicBezTo>
                    <a:pt x="1001" y="3334"/>
                    <a:pt x="977" y="3406"/>
                    <a:pt x="953" y="3477"/>
                  </a:cubicBezTo>
                  <a:lnTo>
                    <a:pt x="572" y="4120"/>
                  </a:lnTo>
                  <a:lnTo>
                    <a:pt x="882" y="4454"/>
                  </a:lnTo>
                  <a:lnTo>
                    <a:pt x="1549" y="4049"/>
                  </a:lnTo>
                  <a:cubicBezTo>
                    <a:pt x="1608" y="4009"/>
                    <a:pt x="1676" y="3990"/>
                    <a:pt x="1744" y="3990"/>
                  </a:cubicBezTo>
                  <a:cubicBezTo>
                    <a:pt x="1838" y="3990"/>
                    <a:pt x="1932" y="4027"/>
                    <a:pt x="2001" y="4096"/>
                  </a:cubicBezTo>
                  <a:cubicBezTo>
                    <a:pt x="2049" y="4168"/>
                    <a:pt x="2072" y="4216"/>
                    <a:pt x="2120" y="4287"/>
                  </a:cubicBezTo>
                  <a:lnTo>
                    <a:pt x="2287" y="5025"/>
                  </a:lnTo>
                  <a:lnTo>
                    <a:pt x="2739" y="5025"/>
                  </a:lnTo>
                  <a:lnTo>
                    <a:pt x="2906" y="4287"/>
                  </a:lnTo>
                  <a:cubicBezTo>
                    <a:pt x="2954" y="4216"/>
                    <a:pt x="2977" y="4120"/>
                    <a:pt x="3025" y="4096"/>
                  </a:cubicBezTo>
                  <a:cubicBezTo>
                    <a:pt x="3092" y="4029"/>
                    <a:pt x="3182" y="4000"/>
                    <a:pt x="3273" y="4000"/>
                  </a:cubicBezTo>
                  <a:cubicBezTo>
                    <a:pt x="3344" y="4000"/>
                    <a:pt x="3415" y="4018"/>
                    <a:pt x="3478" y="4049"/>
                  </a:cubicBezTo>
                  <a:lnTo>
                    <a:pt x="4144" y="4454"/>
                  </a:lnTo>
                  <a:lnTo>
                    <a:pt x="4454" y="4120"/>
                  </a:lnTo>
                  <a:lnTo>
                    <a:pt x="4049" y="3477"/>
                  </a:lnTo>
                  <a:cubicBezTo>
                    <a:pt x="3978" y="3382"/>
                    <a:pt x="3978" y="3239"/>
                    <a:pt x="4025" y="3144"/>
                  </a:cubicBezTo>
                  <a:cubicBezTo>
                    <a:pt x="4073" y="3025"/>
                    <a:pt x="4168" y="2977"/>
                    <a:pt x="4287" y="2930"/>
                  </a:cubicBezTo>
                  <a:lnTo>
                    <a:pt x="5025" y="2763"/>
                  </a:lnTo>
                  <a:lnTo>
                    <a:pt x="5025" y="2310"/>
                  </a:lnTo>
                  <a:lnTo>
                    <a:pt x="4287" y="2144"/>
                  </a:lnTo>
                  <a:cubicBezTo>
                    <a:pt x="4168" y="2048"/>
                    <a:pt x="4073" y="1953"/>
                    <a:pt x="4025" y="1858"/>
                  </a:cubicBezTo>
                  <a:cubicBezTo>
                    <a:pt x="3954" y="1739"/>
                    <a:pt x="3978" y="1620"/>
                    <a:pt x="4049" y="1548"/>
                  </a:cubicBezTo>
                  <a:lnTo>
                    <a:pt x="4454" y="882"/>
                  </a:lnTo>
                  <a:lnTo>
                    <a:pt x="4144" y="548"/>
                  </a:lnTo>
                  <a:lnTo>
                    <a:pt x="3478" y="977"/>
                  </a:lnTo>
                  <a:cubicBezTo>
                    <a:pt x="3425" y="1012"/>
                    <a:pt x="3366" y="1027"/>
                    <a:pt x="3307" y="1027"/>
                  </a:cubicBezTo>
                  <a:cubicBezTo>
                    <a:pt x="3204" y="1027"/>
                    <a:pt x="3100" y="981"/>
                    <a:pt x="3025" y="905"/>
                  </a:cubicBezTo>
                  <a:cubicBezTo>
                    <a:pt x="2977" y="858"/>
                    <a:pt x="2954" y="786"/>
                    <a:pt x="2906" y="739"/>
                  </a:cubicBezTo>
                  <a:lnTo>
                    <a:pt x="2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9;p34">
              <a:extLst>
                <a:ext uri="{FF2B5EF4-FFF2-40B4-BE49-F238E27FC236}">
                  <a16:creationId xmlns:a16="http://schemas.microsoft.com/office/drawing/2014/main" id="{B8E956FB-226C-3AB8-0B03-1948EB04A53D}"/>
                </a:ext>
              </a:extLst>
            </p:cNvPr>
            <p:cNvSpPr/>
            <p:nvPr/>
          </p:nvSpPr>
          <p:spPr>
            <a:xfrm>
              <a:off x="1384809" y="1854957"/>
              <a:ext cx="26964" cy="26046"/>
            </a:xfrm>
            <a:custGeom>
              <a:avLst/>
              <a:gdLst/>
              <a:ahLst/>
              <a:cxnLst/>
              <a:rect l="l" t="t" r="r" b="b"/>
              <a:pathLst>
                <a:path w="763" h="737" extrusionOk="0">
                  <a:moveTo>
                    <a:pt x="363" y="1"/>
                  </a:moveTo>
                  <a:cubicBezTo>
                    <a:pt x="330" y="1"/>
                    <a:pt x="297" y="4"/>
                    <a:pt x="263" y="9"/>
                  </a:cubicBezTo>
                  <a:cubicBezTo>
                    <a:pt x="239" y="9"/>
                    <a:pt x="239" y="9"/>
                    <a:pt x="215" y="33"/>
                  </a:cubicBezTo>
                  <a:cubicBezTo>
                    <a:pt x="96" y="81"/>
                    <a:pt x="1" y="248"/>
                    <a:pt x="1" y="367"/>
                  </a:cubicBezTo>
                  <a:cubicBezTo>
                    <a:pt x="1" y="462"/>
                    <a:pt x="25" y="533"/>
                    <a:pt x="120" y="629"/>
                  </a:cubicBezTo>
                  <a:cubicBezTo>
                    <a:pt x="191" y="700"/>
                    <a:pt x="284" y="736"/>
                    <a:pt x="378" y="736"/>
                  </a:cubicBezTo>
                  <a:cubicBezTo>
                    <a:pt x="504" y="736"/>
                    <a:pt x="633" y="670"/>
                    <a:pt x="715" y="533"/>
                  </a:cubicBezTo>
                  <a:cubicBezTo>
                    <a:pt x="739" y="510"/>
                    <a:pt x="739" y="486"/>
                    <a:pt x="739" y="438"/>
                  </a:cubicBezTo>
                  <a:cubicBezTo>
                    <a:pt x="763" y="295"/>
                    <a:pt x="739" y="176"/>
                    <a:pt x="644" y="105"/>
                  </a:cubicBezTo>
                  <a:cubicBezTo>
                    <a:pt x="571" y="32"/>
                    <a:pt x="471"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0;p34">
              <a:extLst>
                <a:ext uri="{FF2B5EF4-FFF2-40B4-BE49-F238E27FC236}">
                  <a16:creationId xmlns:a16="http://schemas.microsoft.com/office/drawing/2014/main" id="{69B9F837-CDCA-26AA-F5B5-0BD13146FFEC}"/>
                </a:ext>
              </a:extLst>
            </p:cNvPr>
            <p:cNvSpPr/>
            <p:nvPr/>
          </p:nvSpPr>
          <p:spPr>
            <a:xfrm>
              <a:off x="1224083" y="1705328"/>
              <a:ext cx="384641" cy="448147"/>
            </a:xfrm>
            <a:custGeom>
              <a:avLst/>
              <a:gdLst/>
              <a:ahLst/>
              <a:cxnLst/>
              <a:rect l="l" t="t" r="r" b="b"/>
              <a:pathLst>
                <a:path w="10884" h="12681" extrusionOk="0">
                  <a:moveTo>
                    <a:pt x="5430" y="1314"/>
                  </a:moveTo>
                  <a:cubicBezTo>
                    <a:pt x="5621" y="1314"/>
                    <a:pt x="5763" y="1433"/>
                    <a:pt x="5787" y="1576"/>
                  </a:cubicBezTo>
                  <a:lnTo>
                    <a:pt x="5954" y="2124"/>
                  </a:lnTo>
                  <a:lnTo>
                    <a:pt x="6430" y="1838"/>
                  </a:lnTo>
                  <a:cubicBezTo>
                    <a:pt x="6490" y="1798"/>
                    <a:pt x="6554" y="1779"/>
                    <a:pt x="6616" y="1779"/>
                  </a:cubicBezTo>
                  <a:cubicBezTo>
                    <a:pt x="6704" y="1779"/>
                    <a:pt x="6790" y="1817"/>
                    <a:pt x="6859" y="1886"/>
                  </a:cubicBezTo>
                  <a:lnTo>
                    <a:pt x="7573" y="2600"/>
                  </a:lnTo>
                  <a:cubicBezTo>
                    <a:pt x="7692" y="2719"/>
                    <a:pt x="7740" y="2910"/>
                    <a:pt x="7645" y="3053"/>
                  </a:cubicBezTo>
                  <a:lnTo>
                    <a:pt x="7335" y="3529"/>
                  </a:lnTo>
                  <a:lnTo>
                    <a:pt x="7883" y="3672"/>
                  </a:lnTo>
                  <a:cubicBezTo>
                    <a:pt x="8050" y="3696"/>
                    <a:pt x="8145" y="3839"/>
                    <a:pt x="8145" y="4029"/>
                  </a:cubicBezTo>
                  <a:lnTo>
                    <a:pt x="8169" y="5101"/>
                  </a:lnTo>
                  <a:cubicBezTo>
                    <a:pt x="8169" y="5291"/>
                    <a:pt x="8050" y="5434"/>
                    <a:pt x="7907" y="5458"/>
                  </a:cubicBezTo>
                  <a:lnTo>
                    <a:pt x="7359" y="5577"/>
                  </a:lnTo>
                  <a:lnTo>
                    <a:pt x="7669" y="6053"/>
                  </a:lnTo>
                  <a:cubicBezTo>
                    <a:pt x="7764" y="6196"/>
                    <a:pt x="7716" y="6387"/>
                    <a:pt x="7621" y="6506"/>
                  </a:cubicBezTo>
                  <a:lnTo>
                    <a:pt x="6883" y="7220"/>
                  </a:lnTo>
                  <a:cubicBezTo>
                    <a:pt x="6813" y="7290"/>
                    <a:pt x="6728" y="7327"/>
                    <a:pt x="6640" y="7327"/>
                  </a:cubicBezTo>
                  <a:cubicBezTo>
                    <a:pt x="6578" y="7327"/>
                    <a:pt x="6514" y="7308"/>
                    <a:pt x="6454" y="7268"/>
                  </a:cubicBezTo>
                  <a:lnTo>
                    <a:pt x="5978" y="6982"/>
                  </a:lnTo>
                  <a:lnTo>
                    <a:pt x="5859" y="7506"/>
                  </a:lnTo>
                  <a:cubicBezTo>
                    <a:pt x="5835" y="7697"/>
                    <a:pt x="5668" y="7768"/>
                    <a:pt x="5502" y="7768"/>
                  </a:cubicBezTo>
                  <a:lnTo>
                    <a:pt x="4406" y="7768"/>
                  </a:lnTo>
                  <a:cubicBezTo>
                    <a:pt x="4216" y="7768"/>
                    <a:pt x="4073" y="7649"/>
                    <a:pt x="4049" y="7506"/>
                  </a:cubicBezTo>
                  <a:lnTo>
                    <a:pt x="3882" y="6982"/>
                  </a:lnTo>
                  <a:lnTo>
                    <a:pt x="3406" y="7268"/>
                  </a:lnTo>
                  <a:cubicBezTo>
                    <a:pt x="3346" y="7308"/>
                    <a:pt x="3282" y="7327"/>
                    <a:pt x="3220" y="7327"/>
                  </a:cubicBezTo>
                  <a:cubicBezTo>
                    <a:pt x="3132" y="7327"/>
                    <a:pt x="3047" y="7290"/>
                    <a:pt x="2977" y="7220"/>
                  </a:cubicBezTo>
                  <a:lnTo>
                    <a:pt x="2263" y="6506"/>
                  </a:lnTo>
                  <a:cubicBezTo>
                    <a:pt x="2144" y="6387"/>
                    <a:pt x="2096" y="6196"/>
                    <a:pt x="2191" y="6053"/>
                  </a:cubicBezTo>
                  <a:lnTo>
                    <a:pt x="2501" y="5577"/>
                  </a:lnTo>
                  <a:lnTo>
                    <a:pt x="1953" y="5434"/>
                  </a:lnTo>
                  <a:cubicBezTo>
                    <a:pt x="1786" y="5387"/>
                    <a:pt x="1691" y="5244"/>
                    <a:pt x="1691" y="5077"/>
                  </a:cubicBezTo>
                  <a:lnTo>
                    <a:pt x="1691" y="4029"/>
                  </a:lnTo>
                  <a:cubicBezTo>
                    <a:pt x="1691" y="3839"/>
                    <a:pt x="1810" y="3696"/>
                    <a:pt x="1953" y="3672"/>
                  </a:cubicBezTo>
                  <a:lnTo>
                    <a:pt x="2501" y="3529"/>
                  </a:lnTo>
                  <a:lnTo>
                    <a:pt x="2191" y="3053"/>
                  </a:lnTo>
                  <a:cubicBezTo>
                    <a:pt x="2096" y="2910"/>
                    <a:pt x="2144" y="2719"/>
                    <a:pt x="2263" y="2600"/>
                  </a:cubicBezTo>
                  <a:lnTo>
                    <a:pt x="2977" y="1886"/>
                  </a:lnTo>
                  <a:cubicBezTo>
                    <a:pt x="3047" y="1817"/>
                    <a:pt x="3132" y="1779"/>
                    <a:pt x="3220" y="1779"/>
                  </a:cubicBezTo>
                  <a:cubicBezTo>
                    <a:pt x="3282" y="1779"/>
                    <a:pt x="3346" y="1798"/>
                    <a:pt x="3406" y="1838"/>
                  </a:cubicBezTo>
                  <a:lnTo>
                    <a:pt x="3882" y="2124"/>
                  </a:lnTo>
                  <a:lnTo>
                    <a:pt x="4049" y="1576"/>
                  </a:lnTo>
                  <a:cubicBezTo>
                    <a:pt x="4073" y="1410"/>
                    <a:pt x="4216" y="1314"/>
                    <a:pt x="4406" y="1314"/>
                  </a:cubicBezTo>
                  <a:close/>
                  <a:moveTo>
                    <a:pt x="4931" y="1"/>
                  </a:moveTo>
                  <a:cubicBezTo>
                    <a:pt x="3997" y="1"/>
                    <a:pt x="3087" y="265"/>
                    <a:pt x="2287" y="790"/>
                  </a:cubicBezTo>
                  <a:cubicBezTo>
                    <a:pt x="858" y="1719"/>
                    <a:pt x="0" y="3267"/>
                    <a:pt x="0" y="4958"/>
                  </a:cubicBezTo>
                  <a:cubicBezTo>
                    <a:pt x="0" y="5672"/>
                    <a:pt x="143" y="6315"/>
                    <a:pt x="405" y="6982"/>
                  </a:cubicBezTo>
                  <a:cubicBezTo>
                    <a:pt x="643" y="7554"/>
                    <a:pt x="1001" y="8054"/>
                    <a:pt x="1453" y="8506"/>
                  </a:cubicBezTo>
                  <a:lnTo>
                    <a:pt x="1453" y="11316"/>
                  </a:lnTo>
                  <a:cubicBezTo>
                    <a:pt x="1453" y="11507"/>
                    <a:pt x="1572" y="11650"/>
                    <a:pt x="1739" y="11674"/>
                  </a:cubicBezTo>
                  <a:lnTo>
                    <a:pt x="6930" y="12674"/>
                  </a:lnTo>
                  <a:cubicBezTo>
                    <a:pt x="6951" y="12678"/>
                    <a:pt x="6972" y="12681"/>
                    <a:pt x="6992" y="12681"/>
                  </a:cubicBezTo>
                  <a:cubicBezTo>
                    <a:pt x="7188" y="12681"/>
                    <a:pt x="7383" y="12489"/>
                    <a:pt x="7383" y="12317"/>
                  </a:cubicBezTo>
                  <a:lnTo>
                    <a:pt x="7383" y="11388"/>
                  </a:lnTo>
                  <a:lnTo>
                    <a:pt x="8455" y="11388"/>
                  </a:lnTo>
                  <a:cubicBezTo>
                    <a:pt x="8955" y="11388"/>
                    <a:pt x="9359" y="11031"/>
                    <a:pt x="9455" y="10530"/>
                  </a:cubicBezTo>
                  <a:lnTo>
                    <a:pt x="9764" y="8744"/>
                  </a:lnTo>
                  <a:lnTo>
                    <a:pt x="9907" y="8744"/>
                  </a:lnTo>
                  <a:cubicBezTo>
                    <a:pt x="10241" y="8744"/>
                    <a:pt x="10526" y="8554"/>
                    <a:pt x="10669" y="8292"/>
                  </a:cubicBezTo>
                  <a:cubicBezTo>
                    <a:pt x="10884" y="7982"/>
                    <a:pt x="10884" y="7625"/>
                    <a:pt x="10741" y="7363"/>
                  </a:cubicBezTo>
                  <a:lnTo>
                    <a:pt x="9812" y="5768"/>
                  </a:lnTo>
                  <a:cubicBezTo>
                    <a:pt x="10002" y="4720"/>
                    <a:pt x="9812" y="3624"/>
                    <a:pt x="9312" y="2576"/>
                  </a:cubicBezTo>
                  <a:cubicBezTo>
                    <a:pt x="8859" y="1672"/>
                    <a:pt x="8145" y="933"/>
                    <a:pt x="7216" y="528"/>
                  </a:cubicBezTo>
                  <a:cubicBezTo>
                    <a:pt x="6468" y="176"/>
                    <a:pt x="5692" y="1"/>
                    <a:pt x="4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3E5A36F0-7CA8-0DE9-A84A-8C55892D730C}"/>
              </a:ext>
            </a:extLst>
          </p:cNvPr>
          <p:cNvSpPr txBox="1"/>
          <p:nvPr/>
        </p:nvSpPr>
        <p:spPr>
          <a:xfrm>
            <a:off x="515353" y="1829363"/>
            <a:ext cx="5987716" cy="1600438"/>
          </a:xfrm>
          <a:prstGeom prst="rect">
            <a:avLst/>
          </a:prstGeom>
          <a:noFill/>
        </p:spPr>
        <p:txBody>
          <a:bodyPr wrap="square">
            <a:spAutoFit/>
          </a:bodyPr>
          <a:lstStyle/>
          <a:p>
            <a:r>
              <a:rPr lang="en-US" dirty="0">
                <a:solidFill>
                  <a:schemeClr val="tx1"/>
                </a:solidFill>
                <a:latin typeface="+mn-lt"/>
              </a:rPr>
              <a:t>Data Preparation:</a:t>
            </a:r>
          </a:p>
          <a:p>
            <a:pPr marL="285750" lvl="8" indent="-285750">
              <a:buFont typeface="Arial" panose="020B0604020202020204" pitchFamily="34" charset="0"/>
              <a:buChar char="•"/>
            </a:pPr>
            <a:r>
              <a:rPr lang="en-US" dirty="0">
                <a:solidFill>
                  <a:schemeClr val="tx1"/>
                </a:solidFill>
                <a:latin typeface="+mn-lt"/>
              </a:rPr>
              <a:t>Rows with missing values were removed using </a:t>
            </a:r>
            <a:r>
              <a:rPr lang="en-US" dirty="0" err="1">
                <a:solidFill>
                  <a:schemeClr val="tx1"/>
                </a:solidFill>
                <a:latin typeface="+mn-lt"/>
              </a:rPr>
              <a:t>na.omit</a:t>
            </a:r>
            <a:r>
              <a:rPr lang="en-US" dirty="0">
                <a:solidFill>
                  <a:schemeClr val="tx1"/>
                </a:solidFill>
                <a:latin typeface="+mn-lt"/>
              </a:rPr>
              <a:t>()</a:t>
            </a:r>
          </a:p>
          <a:p>
            <a:pPr marL="285750" lvl="1" indent="-285750">
              <a:buFont typeface="Arial" panose="020B0604020202020204" pitchFamily="34" charset="0"/>
              <a:buChar char="•"/>
            </a:pPr>
            <a:r>
              <a:rPr lang="en-US" dirty="0">
                <a:solidFill>
                  <a:schemeClr val="tx1"/>
                </a:solidFill>
                <a:latin typeface="+mn-lt"/>
              </a:rPr>
              <a:t>Categorical variables were treated as factors and handled natively by the model</a:t>
            </a:r>
          </a:p>
          <a:p>
            <a:r>
              <a:rPr lang="en-US" dirty="0">
                <a:solidFill>
                  <a:schemeClr val="tx1"/>
                </a:solidFill>
                <a:latin typeface="+mn-lt"/>
              </a:rPr>
              <a:t>Model: Logistic Regression</a:t>
            </a:r>
          </a:p>
          <a:p>
            <a:pPr marL="285750" lvl="1" indent="-285750">
              <a:buFont typeface="Arial" panose="020B0604020202020204" pitchFamily="34" charset="0"/>
              <a:buChar char="•"/>
            </a:pPr>
            <a:r>
              <a:rPr lang="en-US" dirty="0">
                <a:solidFill>
                  <a:schemeClr val="tx1"/>
                </a:solidFill>
                <a:latin typeface="+mn-lt"/>
              </a:rPr>
              <a:t>Evaluated using Confusion Matrix, ROC Curve, AUC, and Odds Ratios</a:t>
            </a:r>
          </a:p>
        </p:txBody>
      </p:sp>
      <p:pic>
        <p:nvPicPr>
          <p:cNvPr id="10" name="Picture 9">
            <a:extLst>
              <a:ext uri="{FF2B5EF4-FFF2-40B4-BE49-F238E27FC236}">
                <a16:creationId xmlns:a16="http://schemas.microsoft.com/office/drawing/2014/main" id="{D53A5F68-B08F-F705-97B4-6F034B28DD72}"/>
              </a:ext>
            </a:extLst>
          </p:cNvPr>
          <p:cNvPicPr>
            <a:picLocks noChangeAspect="1"/>
          </p:cNvPicPr>
          <p:nvPr/>
        </p:nvPicPr>
        <p:blipFill>
          <a:blip r:embed="rId3"/>
          <a:stretch>
            <a:fillRect/>
          </a:stretch>
        </p:blipFill>
        <p:spPr>
          <a:xfrm>
            <a:off x="2444719" y="3515796"/>
            <a:ext cx="6246165" cy="1534462"/>
          </a:xfrm>
          <a:prstGeom prst="rect">
            <a:avLst/>
          </a:prstGeom>
        </p:spPr>
      </p:pic>
    </p:spTree>
    <p:extLst>
      <p:ext uri="{BB962C8B-B14F-4D97-AF65-F5344CB8AC3E}">
        <p14:creationId xmlns:p14="http://schemas.microsoft.com/office/powerpoint/2010/main" val="300086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DE6D3389-58DE-3AF9-8A84-B82ED86DF3F9}"/>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7AEBAB3A-40B9-B535-15C1-6AC652F67F7A}"/>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CE24CB24-99A3-1515-CD22-1C865022A4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Hypothesis Tested</a:t>
            </a:r>
            <a:endParaRPr dirty="0"/>
          </a:p>
        </p:txBody>
      </p:sp>
      <p:sp>
        <p:nvSpPr>
          <p:cNvPr id="362" name="Google Shape;362;p33">
            <a:extLst>
              <a:ext uri="{FF2B5EF4-FFF2-40B4-BE49-F238E27FC236}">
                <a16:creationId xmlns:a16="http://schemas.microsoft.com/office/drawing/2014/main" id="{19BAB509-89E2-4CAF-DDB7-6F3E6B055336}"/>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C90F0A4D-5A08-6E6E-EEFC-AB02DDF28E6D}"/>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DE0EE55B-99B4-A9FB-226E-76E96B3F57B8}"/>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sp>
        <p:nvSpPr>
          <p:cNvPr id="5" name="TextBox 4">
            <a:extLst>
              <a:ext uri="{FF2B5EF4-FFF2-40B4-BE49-F238E27FC236}">
                <a16:creationId xmlns:a16="http://schemas.microsoft.com/office/drawing/2014/main" id="{193F2214-7588-9D65-D60A-706EC354C138}"/>
              </a:ext>
            </a:extLst>
          </p:cNvPr>
          <p:cNvSpPr txBox="1"/>
          <p:nvPr/>
        </p:nvSpPr>
        <p:spPr>
          <a:xfrm>
            <a:off x="297180" y="1202504"/>
            <a:ext cx="5989320"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tx1"/>
                </a:solidFill>
              </a:rPr>
              <a:t>Null Hypothesis (H0): The predictors have no significant effect on depression.</a:t>
            </a:r>
          </a:p>
          <a:p>
            <a:pPr marL="285750" indent="-285750">
              <a:buFont typeface="Arial" panose="020B0604020202020204" pitchFamily="34" charset="0"/>
              <a:buChar char="•"/>
            </a:pPr>
            <a:r>
              <a:rPr lang="en-US" sz="2800" dirty="0">
                <a:solidFill>
                  <a:schemeClr val="tx1"/>
                </a:solidFill>
              </a:rPr>
              <a:t>Alternative Hypothesis (HA): At least one predictor significantly affects depression.</a:t>
            </a:r>
          </a:p>
        </p:txBody>
      </p:sp>
    </p:spTree>
    <p:extLst>
      <p:ext uri="{BB962C8B-B14F-4D97-AF65-F5344CB8AC3E}">
        <p14:creationId xmlns:p14="http://schemas.microsoft.com/office/powerpoint/2010/main" val="113494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2E1A0A83-5AA5-B5B5-4300-3853C5A1BA3F}"/>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B0BC1096-4B42-7BD8-A3C6-8CA38A585385}"/>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1733F0E2-1B2B-75DE-2FA6-A5A98CB9CF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Assumptions of Logistic Regression</a:t>
            </a:r>
            <a:endParaRPr dirty="0"/>
          </a:p>
        </p:txBody>
      </p:sp>
      <p:sp>
        <p:nvSpPr>
          <p:cNvPr id="362" name="Google Shape;362;p33">
            <a:extLst>
              <a:ext uri="{FF2B5EF4-FFF2-40B4-BE49-F238E27FC236}">
                <a16:creationId xmlns:a16="http://schemas.microsoft.com/office/drawing/2014/main" id="{857AAC25-E53D-95B5-3CBD-87F177EF89AB}"/>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33BB4F55-C897-25AD-8FCF-BD74B66D1660}"/>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05258BFB-BE78-771D-03EA-36A3D267DDFA}"/>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sp>
        <p:nvSpPr>
          <p:cNvPr id="5" name="TextBox 4">
            <a:extLst>
              <a:ext uri="{FF2B5EF4-FFF2-40B4-BE49-F238E27FC236}">
                <a16:creationId xmlns:a16="http://schemas.microsoft.com/office/drawing/2014/main" id="{A1767919-2B45-D4C2-B6A3-01ACB5C89760}"/>
              </a:ext>
            </a:extLst>
          </p:cNvPr>
          <p:cNvSpPr txBox="1"/>
          <p:nvPr/>
        </p:nvSpPr>
        <p:spPr>
          <a:xfrm>
            <a:off x="297180" y="1202504"/>
            <a:ext cx="5989320" cy="3600986"/>
          </a:xfrm>
          <a:prstGeom prst="rect">
            <a:avLst/>
          </a:prstGeom>
          <a:noFill/>
        </p:spPr>
        <p:txBody>
          <a:bodyPr wrap="square">
            <a:spAutoFit/>
          </a:bodyPr>
          <a:lstStyle/>
          <a:p>
            <a:r>
              <a:rPr lang="en-US" sz="2000" dirty="0">
                <a:solidFill>
                  <a:schemeClr val="tx1"/>
                </a:solidFill>
              </a:rPr>
              <a:t>Linearity of the Logit:</a:t>
            </a:r>
          </a:p>
          <a:p>
            <a:pPr marL="285750" lvl="1" indent="-285750">
              <a:buFont typeface="Arial" panose="020B0604020202020204" pitchFamily="34" charset="0"/>
              <a:buChar char="•"/>
            </a:pPr>
            <a:r>
              <a:rPr lang="en-US" sz="2000" dirty="0">
                <a:solidFill>
                  <a:schemeClr val="tx1"/>
                </a:solidFill>
              </a:rPr>
              <a:t>Relationship between predictors and log-odds is linear.</a:t>
            </a:r>
          </a:p>
          <a:p>
            <a:r>
              <a:rPr lang="en-US" sz="2000" dirty="0">
                <a:solidFill>
                  <a:schemeClr val="tx1"/>
                </a:solidFill>
              </a:rPr>
              <a:t>Independence of Errors:</a:t>
            </a:r>
          </a:p>
          <a:p>
            <a:pPr marL="285750" lvl="1" indent="-285750">
              <a:buFont typeface="Arial" panose="020B0604020202020204" pitchFamily="34" charset="0"/>
              <a:buChar char="•"/>
            </a:pPr>
            <a:r>
              <a:rPr lang="en-US" sz="2000" dirty="0">
                <a:solidFill>
                  <a:schemeClr val="tx1"/>
                </a:solidFill>
              </a:rPr>
              <a:t>Residuals should be independent.</a:t>
            </a:r>
          </a:p>
          <a:p>
            <a:r>
              <a:rPr lang="en-US" sz="2000" dirty="0">
                <a:solidFill>
                  <a:schemeClr val="tx1"/>
                </a:solidFill>
              </a:rPr>
              <a:t>No Multicollinearity: </a:t>
            </a:r>
          </a:p>
          <a:p>
            <a:pPr marL="285750" lvl="1" indent="-285750">
              <a:buFont typeface="Arial" panose="020B0604020202020204" pitchFamily="34" charset="0"/>
              <a:buChar char="•"/>
            </a:pPr>
            <a:r>
              <a:rPr lang="en-US" sz="2000" dirty="0">
                <a:solidFill>
                  <a:schemeClr val="tx1"/>
                </a:solidFill>
              </a:rPr>
              <a:t>Predictors should not be highly correlated.</a:t>
            </a:r>
          </a:p>
          <a:p>
            <a:r>
              <a:rPr lang="en-US" sz="2000" dirty="0">
                <a:solidFill>
                  <a:schemeClr val="tx1"/>
                </a:solidFill>
              </a:rPr>
              <a:t>Sufficient Sample Size: </a:t>
            </a:r>
          </a:p>
          <a:p>
            <a:pPr marL="285750" lvl="1" indent="-285750">
              <a:buFont typeface="Arial" panose="020B0604020202020204" pitchFamily="34" charset="0"/>
              <a:buChar char="•"/>
            </a:pPr>
            <a:r>
              <a:rPr lang="en-US" sz="2000" dirty="0">
                <a:solidFill>
                  <a:schemeClr val="tx1"/>
                </a:solidFill>
              </a:rPr>
              <a:t>Logistic regression requires a sufficiently large sample size.</a:t>
            </a:r>
          </a:p>
          <a:p>
            <a:pPr marL="285750" indent="-28575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298462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EC58-B5A0-7CAF-2182-AF5797717EC0}"/>
              </a:ext>
            </a:extLst>
          </p:cNvPr>
          <p:cNvSpPr>
            <a:spLocks noGrp="1"/>
          </p:cNvSpPr>
          <p:nvPr>
            <p:ph type="title"/>
          </p:nvPr>
        </p:nvSpPr>
        <p:spPr/>
        <p:txBody>
          <a:bodyPr/>
          <a:lstStyle/>
          <a:p>
            <a:r>
              <a:rPr lang="en-US" dirty="0"/>
              <a:t>Examples of Assumptions</a:t>
            </a:r>
          </a:p>
        </p:txBody>
      </p:sp>
      <p:pic>
        <p:nvPicPr>
          <p:cNvPr id="8" name="Picture 7">
            <a:extLst>
              <a:ext uri="{FF2B5EF4-FFF2-40B4-BE49-F238E27FC236}">
                <a16:creationId xmlns:a16="http://schemas.microsoft.com/office/drawing/2014/main" id="{60E82E9A-A6E4-99F5-5E99-131CE0AC9FB2}"/>
              </a:ext>
            </a:extLst>
          </p:cNvPr>
          <p:cNvPicPr>
            <a:picLocks noChangeAspect="1"/>
          </p:cNvPicPr>
          <p:nvPr/>
        </p:nvPicPr>
        <p:blipFill>
          <a:blip r:embed="rId3"/>
          <a:stretch>
            <a:fillRect/>
          </a:stretch>
        </p:blipFill>
        <p:spPr>
          <a:xfrm>
            <a:off x="462539" y="1081503"/>
            <a:ext cx="2776608" cy="1669084"/>
          </a:xfrm>
          <a:prstGeom prst="rect">
            <a:avLst/>
          </a:prstGeom>
        </p:spPr>
      </p:pic>
      <p:pic>
        <p:nvPicPr>
          <p:cNvPr id="10" name="Picture 9">
            <a:extLst>
              <a:ext uri="{FF2B5EF4-FFF2-40B4-BE49-F238E27FC236}">
                <a16:creationId xmlns:a16="http://schemas.microsoft.com/office/drawing/2014/main" id="{CF29501F-0D0B-250A-8846-EC5831F119DB}"/>
              </a:ext>
            </a:extLst>
          </p:cNvPr>
          <p:cNvPicPr>
            <a:picLocks noChangeAspect="1"/>
          </p:cNvPicPr>
          <p:nvPr/>
        </p:nvPicPr>
        <p:blipFill>
          <a:blip r:embed="rId4"/>
          <a:stretch>
            <a:fillRect/>
          </a:stretch>
        </p:blipFill>
        <p:spPr>
          <a:xfrm>
            <a:off x="3481597" y="2394468"/>
            <a:ext cx="4629796" cy="1219370"/>
          </a:xfrm>
          <a:prstGeom prst="rect">
            <a:avLst/>
          </a:prstGeom>
        </p:spPr>
      </p:pic>
      <p:pic>
        <p:nvPicPr>
          <p:cNvPr id="12" name="Picture 11">
            <a:extLst>
              <a:ext uri="{FF2B5EF4-FFF2-40B4-BE49-F238E27FC236}">
                <a16:creationId xmlns:a16="http://schemas.microsoft.com/office/drawing/2014/main" id="{DD242693-04CA-7D6B-DCE6-1CA87B13E572}"/>
              </a:ext>
            </a:extLst>
          </p:cNvPr>
          <p:cNvPicPr>
            <a:picLocks noChangeAspect="1"/>
          </p:cNvPicPr>
          <p:nvPr/>
        </p:nvPicPr>
        <p:blipFill>
          <a:blip r:embed="rId5"/>
          <a:stretch>
            <a:fillRect/>
          </a:stretch>
        </p:blipFill>
        <p:spPr>
          <a:xfrm>
            <a:off x="465414" y="2834640"/>
            <a:ext cx="2784062" cy="2308860"/>
          </a:xfrm>
          <a:prstGeom prst="rect">
            <a:avLst/>
          </a:prstGeom>
        </p:spPr>
      </p:pic>
    </p:spTree>
    <p:extLst>
      <p:ext uri="{BB962C8B-B14F-4D97-AF65-F5344CB8AC3E}">
        <p14:creationId xmlns:p14="http://schemas.microsoft.com/office/powerpoint/2010/main" val="3483509763"/>
      </p:ext>
    </p:extLst>
  </p:cSld>
  <p:clrMapOvr>
    <a:masterClrMapping/>
  </p:clrMapOvr>
</p:sld>
</file>

<file path=ppt/theme/theme1.xml><?xml version="1.0" encoding="utf-8"?>
<a:theme xmlns:a="http://schemas.openxmlformats.org/drawingml/2006/main" name="Medical Depression Treatment Breakthrough by Slidesgo">
  <a:themeElements>
    <a:clrScheme name="Simple Light">
      <a:dk1>
        <a:srgbClr val="F8FAFB"/>
      </a:dk1>
      <a:lt1>
        <a:srgbClr val="4E5964"/>
      </a:lt1>
      <a:dk2>
        <a:srgbClr val="C0C9D3"/>
      </a:dk2>
      <a:lt2>
        <a:srgbClr val="FFFFFF"/>
      </a:lt2>
      <a:accent1>
        <a:srgbClr val="FFFFFF"/>
      </a:accent1>
      <a:accent2>
        <a:srgbClr val="FFFFFF"/>
      </a:accent2>
      <a:accent3>
        <a:srgbClr val="FFFFFF"/>
      </a:accent3>
      <a:accent4>
        <a:srgbClr val="FFFFFF"/>
      </a:accent4>
      <a:accent5>
        <a:srgbClr val="FFFFFF"/>
      </a:accent5>
      <a:accent6>
        <a:srgbClr val="FFFFFF"/>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2398</Words>
  <Application>Microsoft Macintosh PowerPoint</Application>
  <PresentationFormat>On-screen Show (16:9)</PresentationFormat>
  <Paragraphs>173</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Montserrat</vt:lpstr>
      <vt:lpstr>Bebas Neue</vt:lpstr>
      <vt:lpstr>Rubik</vt:lpstr>
      <vt:lpstr>Aptos</vt:lpstr>
      <vt:lpstr>Symbol</vt:lpstr>
      <vt:lpstr>Arial</vt:lpstr>
      <vt:lpstr>__Inter_d65c78</vt:lpstr>
      <vt:lpstr>Google Sans</vt:lpstr>
      <vt:lpstr>Helvetica</vt:lpstr>
      <vt:lpstr>Medical Depression Treatment Breakthrough by Slidesgo</vt:lpstr>
      <vt:lpstr>Student Depression Dataset Analyzing Mental Health Trends and Predictors Among Students</vt:lpstr>
      <vt:lpstr>The Business Challenge</vt:lpstr>
      <vt:lpstr>Dataset Overview</vt:lpstr>
      <vt:lpstr>Dataset Overview</vt:lpstr>
      <vt:lpstr>Dataset Overview</vt:lpstr>
      <vt:lpstr>Analytical Approach</vt:lpstr>
      <vt:lpstr>Hypothesis Tested</vt:lpstr>
      <vt:lpstr>Assumptions of Logistic Regression</vt:lpstr>
      <vt:lpstr>Examples of Assumptions</vt:lpstr>
      <vt:lpstr>Odds Ratio Analysis</vt:lpstr>
      <vt:lpstr>Logistic Regression Model</vt:lpstr>
      <vt:lpstr>Confusion Matrix</vt:lpstr>
      <vt:lpstr>Key Findings</vt:lpstr>
      <vt:lpstr>Recommendations for Interventions</vt:lpstr>
      <vt:lpstr>Impact on Business Models</vt:lpstr>
      <vt:lpstr>Conclusion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Leonel</dc:creator>
  <cp:lastModifiedBy>Seth Harris</cp:lastModifiedBy>
  <cp:revision>9</cp:revision>
  <dcterms:modified xsi:type="dcterms:W3CDTF">2025-05-02T23:30:37Z</dcterms:modified>
</cp:coreProperties>
</file>